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297" r:id="rId5"/>
    <p:sldId id="258" r:id="rId6"/>
    <p:sldId id="275" r:id="rId7"/>
    <p:sldId id="260" r:id="rId8"/>
    <p:sldId id="259" r:id="rId9"/>
    <p:sldId id="277" r:id="rId10"/>
    <p:sldId id="283" r:id="rId11"/>
    <p:sldId id="257" r:id="rId12"/>
    <p:sldId id="292" r:id="rId13"/>
    <p:sldId id="299" r:id="rId14"/>
    <p:sldId id="285" r:id="rId15"/>
    <p:sldId id="286" r:id="rId16"/>
    <p:sldId id="300" r:id="rId17"/>
    <p:sldId id="287" r:id="rId18"/>
    <p:sldId id="301" r:id="rId19"/>
    <p:sldId id="278" r:id="rId20"/>
    <p:sldId id="262" r:id="rId21"/>
    <p:sldId id="284" r:id="rId22"/>
    <p:sldId id="302" r:id="rId23"/>
    <p:sldId id="265" r:id="rId24"/>
    <p:sldId id="288" r:id="rId25"/>
    <p:sldId id="303" r:id="rId26"/>
    <p:sldId id="281" r:id="rId27"/>
    <p:sldId id="290" r:id="rId28"/>
    <p:sldId id="304" r:id="rId29"/>
    <p:sldId id="293" r:id="rId30"/>
    <p:sldId id="305" r:id="rId31"/>
    <p:sldId id="294" r:id="rId32"/>
    <p:sldId id="306" r:id="rId33"/>
    <p:sldId id="296" r:id="rId34"/>
    <p:sldId id="307" r:id="rId35"/>
    <p:sldId id="295" r:id="rId36"/>
    <p:sldId id="291" r:id="rId37"/>
    <p:sldId id="308" r:id="rId38"/>
    <p:sldId id="276" r:id="rId3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0605"/>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226" autoAdjust="0"/>
  </p:normalViewPr>
  <p:slideViewPr>
    <p:cSldViewPr snapToGrid="0">
      <p:cViewPr varScale="1">
        <p:scale>
          <a:sx n="105" d="100"/>
          <a:sy n="105" d="100"/>
        </p:scale>
        <p:origin x="77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9F0662F-5F7B-45F3-A4BF-DFE35CF0389B}" type="datetimeFigureOut">
              <a:rPr lang="en-US" smtClean="0"/>
              <a:t>9/10/2025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93964C9E-59BD-458E-9455-94DCF5C60ADB}" type="slidenum">
              <a:rPr lang="en-US" smtClean="0"/>
              <a:t>‹#›</a:t>
            </a:fld>
            <a:endParaRPr lang="en-US"/>
          </a:p>
        </p:txBody>
      </p:sp>
    </p:spTree>
    <p:extLst>
      <p:ext uri="{BB962C8B-B14F-4D97-AF65-F5344CB8AC3E}">
        <p14:creationId xmlns:p14="http://schemas.microsoft.com/office/powerpoint/2010/main" val="3507990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Chloe Intro</a:t>
            </a:r>
          </a:p>
        </p:txBody>
      </p:sp>
      <p:sp>
        <p:nvSpPr>
          <p:cNvPr id="4" name="Slide Number Placeholder 3"/>
          <p:cNvSpPr>
            <a:spLocks noGrp="1"/>
          </p:cNvSpPr>
          <p:nvPr>
            <p:ph type="sldNum" sz="quarter" idx="5"/>
          </p:nvPr>
        </p:nvSpPr>
        <p:spPr/>
        <p:txBody>
          <a:bodyPr/>
          <a:lstStyle/>
          <a:p>
            <a:fld id="{93964C9E-59BD-458E-9455-94DCF5C60ADB}" type="slidenum">
              <a:rPr lang="en-US" smtClean="0"/>
              <a:t>1</a:t>
            </a:fld>
            <a:endParaRPr lang="en-US"/>
          </a:p>
        </p:txBody>
      </p:sp>
    </p:spTree>
    <p:extLst>
      <p:ext uri="{BB962C8B-B14F-4D97-AF65-F5344CB8AC3E}">
        <p14:creationId xmlns:p14="http://schemas.microsoft.com/office/powerpoint/2010/main" val="2239618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Denise</a:t>
            </a:r>
          </a:p>
        </p:txBody>
      </p:sp>
      <p:sp>
        <p:nvSpPr>
          <p:cNvPr id="4" name="Slide Number Placeholder 3"/>
          <p:cNvSpPr>
            <a:spLocks noGrp="1"/>
          </p:cNvSpPr>
          <p:nvPr>
            <p:ph type="sldNum" sz="quarter" idx="5"/>
          </p:nvPr>
        </p:nvSpPr>
        <p:spPr/>
        <p:txBody>
          <a:bodyPr/>
          <a:lstStyle/>
          <a:p>
            <a:fld id="{93964C9E-59BD-458E-9455-94DCF5C60ADB}" type="slidenum">
              <a:rPr lang="en-US" smtClean="0"/>
              <a:t>10</a:t>
            </a:fld>
            <a:endParaRPr lang="en-US"/>
          </a:p>
        </p:txBody>
      </p:sp>
    </p:spTree>
    <p:extLst>
      <p:ext uri="{BB962C8B-B14F-4D97-AF65-F5344CB8AC3E}">
        <p14:creationId xmlns:p14="http://schemas.microsoft.com/office/powerpoint/2010/main" val="548752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Denise</a:t>
            </a:r>
          </a:p>
        </p:txBody>
      </p:sp>
      <p:sp>
        <p:nvSpPr>
          <p:cNvPr id="4" name="Slide Number Placeholder 3"/>
          <p:cNvSpPr>
            <a:spLocks noGrp="1"/>
          </p:cNvSpPr>
          <p:nvPr>
            <p:ph type="sldNum" sz="quarter" idx="5"/>
          </p:nvPr>
        </p:nvSpPr>
        <p:spPr/>
        <p:txBody>
          <a:bodyPr/>
          <a:lstStyle/>
          <a:p>
            <a:fld id="{93964C9E-59BD-458E-9455-94DCF5C60ADB}" type="slidenum">
              <a:rPr lang="en-US" smtClean="0"/>
              <a:t>11</a:t>
            </a:fld>
            <a:endParaRPr lang="en-US"/>
          </a:p>
        </p:txBody>
      </p:sp>
    </p:spTree>
    <p:extLst>
      <p:ext uri="{BB962C8B-B14F-4D97-AF65-F5344CB8AC3E}">
        <p14:creationId xmlns:p14="http://schemas.microsoft.com/office/powerpoint/2010/main" val="1681998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Chloe</a:t>
            </a:r>
          </a:p>
        </p:txBody>
      </p:sp>
      <p:sp>
        <p:nvSpPr>
          <p:cNvPr id="4" name="Slide Number Placeholder 3"/>
          <p:cNvSpPr>
            <a:spLocks noGrp="1"/>
          </p:cNvSpPr>
          <p:nvPr>
            <p:ph type="sldNum" sz="quarter" idx="5"/>
          </p:nvPr>
        </p:nvSpPr>
        <p:spPr/>
        <p:txBody>
          <a:bodyPr/>
          <a:lstStyle/>
          <a:p>
            <a:fld id="{93964C9E-59BD-458E-9455-94DCF5C60ADB}" type="slidenum">
              <a:rPr lang="en-US" smtClean="0"/>
              <a:t>12</a:t>
            </a:fld>
            <a:endParaRPr lang="en-US"/>
          </a:p>
        </p:txBody>
      </p:sp>
    </p:spTree>
    <p:extLst>
      <p:ext uri="{BB962C8B-B14F-4D97-AF65-F5344CB8AC3E}">
        <p14:creationId xmlns:p14="http://schemas.microsoft.com/office/powerpoint/2010/main" val="1347362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Chloe</a:t>
            </a:r>
          </a:p>
        </p:txBody>
      </p:sp>
      <p:sp>
        <p:nvSpPr>
          <p:cNvPr id="4" name="Slide Number Placeholder 3"/>
          <p:cNvSpPr>
            <a:spLocks noGrp="1"/>
          </p:cNvSpPr>
          <p:nvPr>
            <p:ph type="sldNum" sz="quarter" idx="5"/>
          </p:nvPr>
        </p:nvSpPr>
        <p:spPr/>
        <p:txBody>
          <a:bodyPr/>
          <a:lstStyle/>
          <a:p>
            <a:fld id="{93964C9E-59BD-458E-9455-94DCF5C60ADB}" type="slidenum">
              <a:rPr lang="en-US" smtClean="0"/>
              <a:t>13</a:t>
            </a:fld>
            <a:endParaRPr lang="en-US"/>
          </a:p>
        </p:txBody>
      </p:sp>
    </p:spTree>
    <p:extLst>
      <p:ext uri="{BB962C8B-B14F-4D97-AF65-F5344CB8AC3E}">
        <p14:creationId xmlns:p14="http://schemas.microsoft.com/office/powerpoint/2010/main" val="398499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Chloe</a:t>
            </a:r>
          </a:p>
        </p:txBody>
      </p:sp>
      <p:sp>
        <p:nvSpPr>
          <p:cNvPr id="4" name="Slide Number Placeholder 3"/>
          <p:cNvSpPr>
            <a:spLocks noGrp="1"/>
          </p:cNvSpPr>
          <p:nvPr>
            <p:ph type="sldNum" sz="quarter" idx="5"/>
          </p:nvPr>
        </p:nvSpPr>
        <p:spPr/>
        <p:txBody>
          <a:bodyPr/>
          <a:lstStyle/>
          <a:p>
            <a:fld id="{93964C9E-59BD-458E-9455-94DCF5C60ADB}" type="slidenum">
              <a:rPr lang="en-US" smtClean="0"/>
              <a:t>14</a:t>
            </a:fld>
            <a:endParaRPr lang="en-US"/>
          </a:p>
        </p:txBody>
      </p:sp>
    </p:spTree>
    <p:extLst>
      <p:ext uri="{BB962C8B-B14F-4D97-AF65-F5344CB8AC3E}">
        <p14:creationId xmlns:p14="http://schemas.microsoft.com/office/powerpoint/2010/main" val="1499906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Chloe</a:t>
            </a:r>
          </a:p>
        </p:txBody>
      </p:sp>
      <p:sp>
        <p:nvSpPr>
          <p:cNvPr id="4" name="Slide Number Placeholder 3"/>
          <p:cNvSpPr>
            <a:spLocks noGrp="1"/>
          </p:cNvSpPr>
          <p:nvPr>
            <p:ph type="sldNum" sz="quarter" idx="5"/>
          </p:nvPr>
        </p:nvSpPr>
        <p:spPr/>
        <p:txBody>
          <a:bodyPr/>
          <a:lstStyle/>
          <a:p>
            <a:fld id="{93964C9E-59BD-458E-9455-94DCF5C60ADB}" type="slidenum">
              <a:rPr lang="en-US" smtClean="0"/>
              <a:t>15</a:t>
            </a:fld>
            <a:endParaRPr lang="en-US"/>
          </a:p>
        </p:txBody>
      </p:sp>
    </p:spTree>
    <p:extLst>
      <p:ext uri="{BB962C8B-B14F-4D97-AF65-F5344CB8AC3E}">
        <p14:creationId xmlns:p14="http://schemas.microsoft.com/office/powerpoint/2010/main" val="152107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Chloe</a:t>
            </a:r>
          </a:p>
        </p:txBody>
      </p:sp>
      <p:sp>
        <p:nvSpPr>
          <p:cNvPr id="4" name="Slide Number Placeholder 3"/>
          <p:cNvSpPr>
            <a:spLocks noGrp="1"/>
          </p:cNvSpPr>
          <p:nvPr>
            <p:ph type="sldNum" sz="quarter" idx="5"/>
          </p:nvPr>
        </p:nvSpPr>
        <p:spPr/>
        <p:txBody>
          <a:bodyPr/>
          <a:lstStyle/>
          <a:p>
            <a:fld id="{93964C9E-59BD-458E-9455-94DCF5C60ADB}" type="slidenum">
              <a:rPr lang="en-US" smtClean="0"/>
              <a:t>16</a:t>
            </a:fld>
            <a:endParaRPr lang="en-US"/>
          </a:p>
        </p:txBody>
      </p:sp>
    </p:spTree>
    <p:extLst>
      <p:ext uri="{BB962C8B-B14F-4D97-AF65-F5344CB8AC3E}">
        <p14:creationId xmlns:p14="http://schemas.microsoft.com/office/powerpoint/2010/main" val="3600407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Chloe</a:t>
            </a:r>
          </a:p>
        </p:txBody>
      </p:sp>
      <p:sp>
        <p:nvSpPr>
          <p:cNvPr id="4" name="Slide Number Placeholder 3"/>
          <p:cNvSpPr>
            <a:spLocks noGrp="1"/>
          </p:cNvSpPr>
          <p:nvPr>
            <p:ph type="sldNum" sz="quarter" idx="5"/>
          </p:nvPr>
        </p:nvSpPr>
        <p:spPr/>
        <p:txBody>
          <a:bodyPr/>
          <a:lstStyle/>
          <a:p>
            <a:fld id="{93964C9E-59BD-458E-9455-94DCF5C60ADB}" type="slidenum">
              <a:rPr lang="en-US" smtClean="0"/>
              <a:t>17</a:t>
            </a:fld>
            <a:endParaRPr lang="en-US"/>
          </a:p>
        </p:txBody>
      </p:sp>
    </p:spTree>
    <p:extLst>
      <p:ext uri="{BB962C8B-B14F-4D97-AF65-F5344CB8AC3E}">
        <p14:creationId xmlns:p14="http://schemas.microsoft.com/office/powerpoint/2010/main" val="3871329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Chloe</a:t>
            </a:r>
          </a:p>
        </p:txBody>
      </p:sp>
      <p:sp>
        <p:nvSpPr>
          <p:cNvPr id="4" name="Slide Number Placeholder 3"/>
          <p:cNvSpPr>
            <a:spLocks noGrp="1"/>
          </p:cNvSpPr>
          <p:nvPr>
            <p:ph type="sldNum" sz="quarter" idx="5"/>
          </p:nvPr>
        </p:nvSpPr>
        <p:spPr/>
        <p:txBody>
          <a:bodyPr/>
          <a:lstStyle/>
          <a:p>
            <a:fld id="{93964C9E-59BD-458E-9455-94DCF5C60ADB}" type="slidenum">
              <a:rPr lang="en-US" smtClean="0"/>
              <a:t>18</a:t>
            </a:fld>
            <a:endParaRPr lang="en-US"/>
          </a:p>
        </p:txBody>
      </p:sp>
    </p:spTree>
    <p:extLst>
      <p:ext uri="{BB962C8B-B14F-4D97-AF65-F5344CB8AC3E}">
        <p14:creationId xmlns:p14="http://schemas.microsoft.com/office/powerpoint/2010/main" val="718355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Chloe</a:t>
            </a:r>
          </a:p>
        </p:txBody>
      </p:sp>
      <p:sp>
        <p:nvSpPr>
          <p:cNvPr id="4" name="Slide Number Placeholder 3"/>
          <p:cNvSpPr>
            <a:spLocks noGrp="1"/>
          </p:cNvSpPr>
          <p:nvPr>
            <p:ph type="sldNum" sz="quarter" idx="5"/>
          </p:nvPr>
        </p:nvSpPr>
        <p:spPr/>
        <p:txBody>
          <a:bodyPr/>
          <a:lstStyle/>
          <a:p>
            <a:fld id="{93964C9E-59BD-458E-9455-94DCF5C60ADB}" type="slidenum">
              <a:rPr lang="en-US" smtClean="0"/>
              <a:t>19</a:t>
            </a:fld>
            <a:endParaRPr lang="en-US"/>
          </a:p>
        </p:txBody>
      </p:sp>
    </p:spTree>
    <p:extLst>
      <p:ext uri="{BB962C8B-B14F-4D97-AF65-F5344CB8AC3E}">
        <p14:creationId xmlns:p14="http://schemas.microsoft.com/office/powerpoint/2010/main" val="1192182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Chloe</a:t>
            </a:r>
          </a:p>
        </p:txBody>
      </p:sp>
      <p:sp>
        <p:nvSpPr>
          <p:cNvPr id="4" name="Slide Number Placeholder 3"/>
          <p:cNvSpPr>
            <a:spLocks noGrp="1"/>
          </p:cNvSpPr>
          <p:nvPr>
            <p:ph type="sldNum" sz="quarter" idx="5"/>
          </p:nvPr>
        </p:nvSpPr>
        <p:spPr/>
        <p:txBody>
          <a:bodyPr/>
          <a:lstStyle/>
          <a:p>
            <a:fld id="{93964C9E-59BD-458E-9455-94DCF5C60ADB}" type="slidenum">
              <a:rPr lang="en-US" smtClean="0"/>
              <a:t>2</a:t>
            </a:fld>
            <a:endParaRPr lang="en-US"/>
          </a:p>
        </p:txBody>
      </p:sp>
    </p:spTree>
    <p:extLst>
      <p:ext uri="{BB962C8B-B14F-4D97-AF65-F5344CB8AC3E}">
        <p14:creationId xmlns:p14="http://schemas.microsoft.com/office/powerpoint/2010/main" val="1236381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Chloe</a:t>
            </a:r>
          </a:p>
        </p:txBody>
      </p:sp>
      <p:sp>
        <p:nvSpPr>
          <p:cNvPr id="4" name="Slide Number Placeholder 3"/>
          <p:cNvSpPr>
            <a:spLocks noGrp="1"/>
          </p:cNvSpPr>
          <p:nvPr>
            <p:ph type="sldNum" sz="quarter" idx="5"/>
          </p:nvPr>
        </p:nvSpPr>
        <p:spPr/>
        <p:txBody>
          <a:bodyPr/>
          <a:lstStyle/>
          <a:p>
            <a:fld id="{93964C9E-59BD-458E-9455-94DCF5C60ADB}" type="slidenum">
              <a:rPr lang="en-US" smtClean="0"/>
              <a:t>20</a:t>
            </a:fld>
            <a:endParaRPr lang="en-US"/>
          </a:p>
        </p:txBody>
      </p:sp>
    </p:spTree>
    <p:extLst>
      <p:ext uri="{BB962C8B-B14F-4D97-AF65-F5344CB8AC3E}">
        <p14:creationId xmlns:p14="http://schemas.microsoft.com/office/powerpoint/2010/main" val="1655364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Denise</a:t>
            </a:r>
          </a:p>
        </p:txBody>
      </p:sp>
      <p:sp>
        <p:nvSpPr>
          <p:cNvPr id="4" name="Slide Number Placeholder 3"/>
          <p:cNvSpPr>
            <a:spLocks noGrp="1"/>
          </p:cNvSpPr>
          <p:nvPr>
            <p:ph type="sldNum" sz="quarter" idx="5"/>
          </p:nvPr>
        </p:nvSpPr>
        <p:spPr/>
        <p:txBody>
          <a:bodyPr/>
          <a:lstStyle/>
          <a:p>
            <a:fld id="{93964C9E-59BD-458E-9455-94DCF5C60ADB}" type="slidenum">
              <a:rPr lang="en-US" smtClean="0"/>
              <a:t>21</a:t>
            </a:fld>
            <a:endParaRPr lang="en-US"/>
          </a:p>
        </p:txBody>
      </p:sp>
    </p:spTree>
    <p:extLst>
      <p:ext uri="{BB962C8B-B14F-4D97-AF65-F5344CB8AC3E}">
        <p14:creationId xmlns:p14="http://schemas.microsoft.com/office/powerpoint/2010/main" val="1241896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Denise</a:t>
            </a:r>
          </a:p>
        </p:txBody>
      </p:sp>
      <p:sp>
        <p:nvSpPr>
          <p:cNvPr id="4" name="Slide Number Placeholder 3"/>
          <p:cNvSpPr>
            <a:spLocks noGrp="1"/>
          </p:cNvSpPr>
          <p:nvPr>
            <p:ph type="sldNum" sz="quarter" idx="5"/>
          </p:nvPr>
        </p:nvSpPr>
        <p:spPr/>
        <p:txBody>
          <a:bodyPr/>
          <a:lstStyle/>
          <a:p>
            <a:fld id="{93964C9E-59BD-458E-9455-94DCF5C60ADB}" type="slidenum">
              <a:rPr lang="en-US" smtClean="0"/>
              <a:t>22</a:t>
            </a:fld>
            <a:endParaRPr lang="en-US"/>
          </a:p>
        </p:txBody>
      </p:sp>
    </p:spTree>
    <p:extLst>
      <p:ext uri="{BB962C8B-B14F-4D97-AF65-F5344CB8AC3E}">
        <p14:creationId xmlns:p14="http://schemas.microsoft.com/office/powerpoint/2010/main" val="31923810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Denise</a:t>
            </a:r>
          </a:p>
        </p:txBody>
      </p:sp>
      <p:sp>
        <p:nvSpPr>
          <p:cNvPr id="4" name="Slide Number Placeholder 3"/>
          <p:cNvSpPr>
            <a:spLocks noGrp="1"/>
          </p:cNvSpPr>
          <p:nvPr>
            <p:ph type="sldNum" sz="quarter" idx="5"/>
          </p:nvPr>
        </p:nvSpPr>
        <p:spPr/>
        <p:txBody>
          <a:bodyPr/>
          <a:lstStyle/>
          <a:p>
            <a:fld id="{93964C9E-59BD-458E-9455-94DCF5C60ADB}" type="slidenum">
              <a:rPr lang="en-US" smtClean="0"/>
              <a:t>23</a:t>
            </a:fld>
            <a:endParaRPr lang="en-US"/>
          </a:p>
        </p:txBody>
      </p:sp>
    </p:spTree>
    <p:extLst>
      <p:ext uri="{BB962C8B-B14F-4D97-AF65-F5344CB8AC3E}">
        <p14:creationId xmlns:p14="http://schemas.microsoft.com/office/powerpoint/2010/main" val="13389462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Denise</a:t>
            </a:r>
          </a:p>
        </p:txBody>
      </p:sp>
      <p:sp>
        <p:nvSpPr>
          <p:cNvPr id="4" name="Slide Number Placeholder 3"/>
          <p:cNvSpPr>
            <a:spLocks noGrp="1"/>
          </p:cNvSpPr>
          <p:nvPr>
            <p:ph type="sldNum" sz="quarter" idx="5"/>
          </p:nvPr>
        </p:nvSpPr>
        <p:spPr/>
        <p:txBody>
          <a:bodyPr/>
          <a:lstStyle/>
          <a:p>
            <a:fld id="{93964C9E-59BD-458E-9455-94DCF5C60ADB}" type="slidenum">
              <a:rPr lang="en-US" smtClean="0"/>
              <a:t>24</a:t>
            </a:fld>
            <a:endParaRPr lang="en-US"/>
          </a:p>
        </p:txBody>
      </p:sp>
    </p:spTree>
    <p:extLst>
      <p:ext uri="{BB962C8B-B14F-4D97-AF65-F5344CB8AC3E}">
        <p14:creationId xmlns:p14="http://schemas.microsoft.com/office/powerpoint/2010/main" val="310909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Chloe</a:t>
            </a:r>
          </a:p>
        </p:txBody>
      </p:sp>
      <p:sp>
        <p:nvSpPr>
          <p:cNvPr id="4" name="Slide Number Placeholder 3"/>
          <p:cNvSpPr>
            <a:spLocks noGrp="1"/>
          </p:cNvSpPr>
          <p:nvPr>
            <p:ph type="sldNum" sz="quarter" idx="5"/>
          </p:nvPr>
        </p:nvSpPr>
        <p:spPr/>
        <p:txBody>
          <a:bodyPr/>
          <a:lstStyle/>
          <a:p>
            <a:fld id="{93964C9E-59BD-458E-9455-94DCF5C60ADB}" type="slidenum">
              <a:rPr lang="en-US" smtClean="0"/>
              <a:t>25</a:t>
            </a:fld>
            <a:endParaRPr lang="en-US"/>
          </a:p>
        </p:txBody>
      </p:sp>
    </p:spTree>
    <p:extLst>
      <p:ext uri="{BB962C8B-B14F-4D97-AF65-F5344CB8AC3E}">
        <p14:creationId xmlns:p14="http://schemas.microsoft.com/office/powerpoint/2010/main" val="10709986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Chloe</a:t>
            </a:r>
          </a:p>
        </p:txBody>
      </p:sp>
      <p:sp>
        <p:nvSpPr>
          <p:cNvPr id="4" name="Slide Number Placeholder 3"/>
          <p:cNvSpPr>
            <a:spLocks noGrp="1"/>
          </p:cNvSpPr>
          <p:nvPr>
            <p:ph type="sldNum" sz="quarter" idx="5"/>
          </p:nvPr>
        </p:nvSpPr>
        <p:spPr/>
        <p:txBody>
          <a:bodyPr/>
          <a:lstStyle/>
          <a:p>
            <a:fld id="{93964C9E-59BD-458E-9455-94DCF5C60ADB}" type="slidenum">
              <a:rPr lang="en-US" smtClean="0"/>
              <a:t>26</a:t>
            </a:fld>
            <a:endParaRPr lang="en-US"/>
          </a:p>
        </p:txBody>
      </p:sp>
    </p:spTree>
    <p:extLst>
      <p:ext uri="{BB962C8B-B14F-4D97-AF65-F5344CB8AC3E}">
        <p14:creationId xmlns:p14="http://schemas.microsoft.com/office/powerpoint/2010/main" val="1501583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Chloe</a:t>
            </a:r>
          </a:p>
        </p:txBody>
      </p:sp>
      <p:sp>
        <p:nvSpPr>
          <p:cNvPr id="4" name="Slide Number Placeholder 3"/>
          <p:cNvSpPr>
            <a:spLocks noGrp="1"/>
          </p:cNvSpPr>
          <p:nvPr>
            <p:ph type="sldNum" sz="quarter" idx="5"/>
          </p:nvPr>
        </p:nvSpPr>
        <p:spPr/>
        <p:txBody>
          <a:bodyPr/>
          <a:lstStyle/>
          <a:p>
            <a:fld id="{93964C9E-59BD-458E-9455-94DCF5C60ADB}" type="slidenum">
              <a:rPr lang="en-US" smtClean="0"/>
              <a:t>28</a:t>
            </a:fld>
            <a:endParaRPr lang="en-US"/>
          </a:p>
        </p:txBody>
      </p:sp>
    </p:spTree>
    <p:extLst>
      <p:ext uri="{BB962C8B-B14F-4D97-AF65-F5344CB8AC3E}">
        <p14:creationId xmlns:p14="http://schemas.microsoft.com/office/powerpoint/2010/main" val="3777528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Chloe</a:t>
            </a:r>
          </a:p>
        </p:txBody>
      </p:sp>
      <p:sp>
        <p:nvSpPr>
          <p:cNvPr id="4" name="Slide Number Placeholder 3"/>
          <p:cNvSpPr>
            <a:spLocks noGrp="1"/>
          </p:cNvSpPr>
          <p:nvPr>
            <p:ph type="sldNum" sz="quarter" idx="5"/>
          </p:nvPr>
        </p:nvSpPr>
        <p:spPr/>
        <p:txBody>
          <a:bodyPr/>
          <a:lstStyle/>
          <a:p>
            <a:fld id="{93964C9E-59BD-458E-9455-94DCF5C60ADB}" type="slidenum">
              <a:rPr lang="en-US" smtClean="0"/>
              <a:t>29</a:t>
            </a:fld>
            <a:endParaRPr lang="en-US"/>
          </a:p>
        </p:txBody>
      </p:sp>
    </p:spTree>
    <p:extLst>
      <p:ext uri="{BB962C8B-B14F-4D97-AF65-F5344CB8AC3E}">
        <p14:creationId xmlns:p14="http://schemas.microsoft.com/office/powerpoint/2010/main" val="16565597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Chloe</a:t>
            </a:r>
          </a:p>
        </p:txBody>
      </p:sp>
      <p:sp>
        <p:nvSpPr>
          <p:cNvPr id="4" name="Slide Number Placeholder 3"/>
          <p:cNvSpPr>
            <a:spLocks noGrp="1"/>
          </p:cNvSpPr>
          <p:nvPr>
            <p:ph type="sldNum" sz="quarter" idx="5"/>
          </p:nvPr>
        </p:nvSpPr>
        <p:spPr/>
        <p:txBody>
          <a:bodyPr/>
          <a:lstStyle/>
          <a:p>
            <a:fld id="{93964C9E-59BD-458E-9455-94DCF5C60ADB}" type="slidenum">
              <a:rPr lang="en-US" smtClean="0"/>
              <a:t>30</a:t>
            </a:fld>
            <a:endParaRPr lang="en-US"/>
          </a:p>
        </p:txBody>
      </p:sp>
    </p:spTree>
    <p:extLst>
      <p:ext uri="{BB962C8B-B14F-4D97-AF65-F5344CB8AC3E}">
        <p14:creationId xmlns:p14="http://schemas.microsoft.com/office/powerpoint/2010/main" val="1359890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Chloe</a:t>
            </a:r>
          </a:p>
        </p:txBody>
      </p:sp>
      <p:sp>
        <p:nvSpPr>
          <p:cNvPr id="4" name="Slide Number Placeholder 3"/>
          <p:cNvSpPr>
            <a:spLocks noGrp="1"/>
          </p:cNvSpPr>
          <p:nvPr>
            <p:ph type="sldNum" sz="quarter" idx="5"/>
          </p:nvPr>
        </p:nvSpPr>
        <p:spPr/>
        <p:txBody>
          <a:bodyPr/>
          <a:lstStyle/>
          <a:p>
            <a:fld id="{93964C9E-59BD-458E-9455-94DCF5C60ADB}" type="slidenum">
              <a:rPr lang="en-US" smtClean="0"/>
              <a:t>3</a:t>
            </a:fld>
            <a:endParaRPr lang="en-US"/>
          </a:p>
        </p:txBody>
      </p:sp>
    </p:spTree>
    <p:extLst>
      <p:ext uri="{BB962C8B-B14F-4D97-AF65-F5344CB8AC3E}">
        <p14:creationId xmlns:p14="http://schemas.microsoft.com/office/powerpoint/2010/main" val="3053927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81FFD-9C60-8F86-AED0-522C589D70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7FE71A-C4DB-812A-6A05-AA78C708DC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1EB607-71A1-6F9F-0F4C-0672F5424095}"/>
              </a:ext>
            </a:extLst>
          </p:cNvPr>
          <p:cNvSpPr>
            <a:spLocks noGrp="1"/>
          </p:cNvSpPr>
          <p:nvPr>
            <p:ph type="body" idx="1"/>
          </p:nvPr>
        </p:nvSpPr>
        <p:spPr/>
        <p:txBody>
          <a:bodyPr/>
          <a:lstStyle/>
          <a:p>
            <a:r>
              <a:rPr lang="en-US" dirty="0"/>
              <a:t>Chloe</a:t>
            </a:r>
          </a:p>
        </p:txBody>
      </p:sp>
      <p:sp>
        <p:nvSpPr>
          <p:cNvPr id="4" name="Slide Number Placeholder 3">
            <a:extLst>
              <a:ext uri="{FF2B5EF4-FFF2-40B4-BE49-F238E27FC236}">
                <a16:creationId xmlns:a16="http://schemas.microsoft.com/office/drawing/2014/main" id="{B1FC7DD5-C52C-90BF-D4D4-D2FF908F7AB1}"/>
              </a:ext>
            </a:extLst>
          </p:cNvPr>
          <p:cNvSpPr>
            <a:spLocks noGrp="1"/>
          </p:cNvSpPr>
          <p:nvPr>
            <p:ph type="sldNum" sz="quarter" idx="5"/>
          </p:nvPr>
        </p:nvSpPr>
        <p:spPr/>
        <p:txBody>
          <a:bodyPr/>
          <a:lstStyle/>
          <a:p>
            <a:fld id="{93964C9E-59BD-458E-9455-94DCF5C60ADB}" type="slidenum">
              <a:rPr lang="en-US" smtClean="0"/>
              <a:t>31</a:t>
            </a:fld>
            <a:endParaRPr lang="en-US"/>
          </a:p>
        </p:txBody>
      </p:sp>
    </p:spTree>
    <p:extLst>
      <p:ext uri="{BB962C8B-B14F-4D97-AF65-F5344CB8AC3E}">
        <p14:creationId xmlns:p14="http://schemas.microsoft.com/office/powerpoint/2010/main" val="12344675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Denise</a:t>
            </a:r>
          </a:p>
        </p:txBody>
      </p:sp>
      <p:sp>
        <p:nvSpPr>
          <p:cNvPr id="4" name="Slide Number Placeholder 3"/>
          <p:cNvSpPr>
            <a:spLocks noGrp="1"/>
          </p:cNvSpPr>
          <p:nvPr>
            <p:ph type="sldNum" sz="quarter" idx="5"/>
          </p:nvPr>
        </p:nvSpPr>
        <p:spPr/>
        <p:txBody>
          <a:bodyPr/>
          <a:lstStyle/>
          <a:p>
            <a:fld id="{93964C9E-59BD-458E-9455-94DCF5C60ADB}" type="slidenum">
              <a:rPr lang="en-US" smtClean="0"/>
              <a:t>32</a:t>
            </a:fld>
            <a:endParaRPr lang="en-US"/>
          </a:p>
        </p:txBody>
      </p:sp>
    </p:spTree>
    <p:extLst>
      <p:ext uri="{BB962C8B-B14F-4D97-AF65-F5344CB8AC3E}">
        <p14:creationId xmlns:p14="http://schemas.microsoft.com/office/powerpoint/2010/main" val="35703711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Chloe</a:t>
            </a:r>
          </a:p>
        </p:txBody>
      </p:sp>
      <p:sp>
        <p:nvSpPr>
          <p:cNvPr id="4" name="Slide Number Placeholder 3"/>
          <p:cNvSpPr>
            <a:spLocks noGrp="1"/>
          </p:cNvSpPr>
          <p:nvPr>
            <p:ph type="sldNum" sz="quarter" idx="5"/>
          </p:nvPr>
        </p:nvSpPr>
        <p:spPr/>
        <p:txBody>
          <a:bodyPr/>
          <a:lstStyle/>
          <a:p>
            <a:fld id="{93964C9E-59BD-458E-9455-94DCF5C60ADB}" type="slidenum">
              <a:rPr lang="en-US" smtClean="0"/>
              <a:t>33</a:t>
            </a:fld>
            <a:endParaRPr lang="en-US"/>
          </a:p>
        </p:txBody>
      </p:sp>
    </p:spTree>
    <p:extLst>
      <p:ext uri="{BB962C8B-B14F-4D97-AF65-F5344CB8AC3E}">
        <p14:creationId xmlns:p14="http://schemas.microsoft.com/office/powerpoint/2010/main" val="33148818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Denise</a:t>
            </a:r>
          </a:p>
        </p:txBody>
      </p:sp>
      <p:sp>
        <p:nvSpPr>
          <p:cNvPr id="4" name="Slide Number Placeholder 3"/>
          <p:cNvSpPr>
            <a:spLocks noGrp="1"/>
          </p:cNvSpPr>
          <p:nvPr>
            <p:ph type="sldNum" sz="quarter" idx="5"/>
          </p:nvPr>
        </p:nvSpPr>
        <p:spPr/>
        <p:txBody>
          <a:bodyPr/>
          <a:lstStyle/>
          <a:p>
            <a:fld id="{93964C9E-59BD-458E-9455-94DCF5C60ADB}" type="slidenum">
              <a:rPr lang="en-US" smtClean="0"/>
              <a:t>34</a:t>
            </a:fld>
            <a:endParaRPr lang="en-US"/>
          </a:p>
        </p:txBody>
      </p:sp>
    </p:spTree>
    <p:extLst>
      <p:ext uri="{BB962C8B-B14F-4D97-AF65-F5344CB8AC3E}">
        <p14:creationId xmlns:p14="http://schemas.microsoft.com/office/powerpoint/2010/main" val="38261488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Chloe</a:t>
            </a:r>
          </a:p>
        </p:txBody>
      </p:sp>
      <p:sp>
        <p:nvSpPr>
          <p:cNvPr id="4" name="Slide Number Placeholder 3"/>
          <p:cNvSpPr>
            <a:spLocks noGrp="1"/>
          </p:cNvSpPr>
          <p:nvPr>
            <p:ph type="sldNum" sz="quarter" idx="5"/>
          </p:nvPr>
        </p:nvSpPr>
        <p:spPr/>
        <p:txBody>
          <a:bodyPr/>
          <a:lstStyle/>
          <a:p>
            <a:fld id="{93964C9E-59BD-458E-9455-94DCF5C60ADB}" type="slidenum">
              <a:rPr lang="en-US" smtClean="0"/>
              <a:t>35</a:t>
            </a:fld>
            <a:endParaRPr lang="en-US"/>
          </a:p>
        </p:txBody>
      </p:sp>
    </p:spTree>
    <p:extLst>
      <p:ext uri="{BB962C8B-B14F-4D97-AF65-F5344CB8AC3E}">
        <p14:creationId xmlns:p14="http://schemas.microsoft.com/office/powerpoint/2010/main" val="2323968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Chloe</a:t>
            </a:r>
          </a:p>
        </p:txBody>
      </p:sp>
      <p:sp>
        <p:nvSpPr>
          <p:cNvPr id="4" name="Slide Number Placeholder 3"/>
          <p:cNvSpPr>
            <a:spLocks noGrp="1"/>
          </p:cNvSpPr>
          <p:nvPr>
            <p:ph type="sldNum" sz="quarter" idx="5"/>
          </p:nvPr>
        </p:nvSpPr>
        <p:spPr/>
        <p:txBody>
          <a:bodyPr/>
          <a:lstStyle/>
          <a:p>
            <a:fld id="{93964C9E-59BD-458E-9455-94DCF5C60ADB}" type="slidenum">
              <a:rPr lang="en-US" smtClean="0"/>
              <a:t>4</a:t>
            </a:fld>
            <a:endParaRPr lang="en-US"/>
          </a:p>
        </p:txBody>
      </p:sp>
    </p:spTree>
    <p:extLst>
      <p:ext uri="{BB962C8B-B14F-4D97-AF65-F5344CB8AC3E}">
        <p14:creationId xmlns:p14="http://schemas.microsoft.com/office/powerpoint/2010/main" val="2993691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964C9E-59BD-458E-9455-94DCF5C60ADB}" type="slidenum">
              <a:rPr lang="en-US" smtClean="0"/>
              <a:t>5</a:t>
            </a:fld>
            <a:endParaRPr lang="en-US"/>
          </a:p>
        </p:txBody>
      </p:sp>
    </p:spTree>
    <p:extLst>
      <p:ext uri="{BB962C8B-B14F-4D97-AF65-F5344CB8AC3E}">
        <p14:creationId xmlns:p14="http://schemas.microsoft.com/office/powerpoint/2010/main" val="770577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Denise  no links needed</a:t>
            </a:r>
          </a:p>
        </p:txBody>
      </p:sp>
      <p:sp>
        <p:nvSpPr>
          <p:cNvPr id="4" name="Slide Number Placeholder 3"/>
          <p:cNvSpPr>
            <a:spLocks noGrp="1"/>
          </p:cNvSpPr>
          <p:nvPr>
            <p:ph type="sldNum" sz="quarter" idx="5"/>
          </p:nvPr>
        </p:nvSpPr>
        <p:spPr/>
        <p:txBody>
          <a:bodyPr/>
          <a:lstStyle/>
          <a:p>
            <a:fld id="{93964C9E-59BD-458E-9455-94DCF5C60ADB}" type="slidenum">
              <a:rPr lang="en-US" smtClean="0"/>
              <a:t>6</a:t>
            </a:fld>
            <a:endParaRPr lang="en-US"/>
          </a:p>
        </p:txBody>
      </p:sp>
    </p:spTree>
    <p:extLst>
      <p:ext uri="{BB962C8B-B14F-4D97-AF65-F5344CB8AC3E}">
        <p14:creationId xmlns:p14="http://schemas.microsoft.com/office/powerpoint/2010/main" val="2603159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Chloe</a:t>
            </a:r>
          </a:p>
        </p:txBody>
      </p:sp>
      <p:sp>
        <p:nvSpPr>
          <p:cNvPr id="4" name="Slide Number Placeholder 3"/>
          <p:cNvSpPr>
            <a:spLocks noGrp="1"/>
          </p:cNvSpPr>
          <p:nvPr>
            <p:ph type="sldNum" sz="quarter" idx="5"/>
          </p:nvPr>
        </p:nvSpPr>
        <p:spPr/>
        <p:txBody>
          <a:bodyPr/>
          <a:lstStyle/>
          <a:p>
            <a:fld id="{93964C9E-59BD-458E-9455-94DCF5C60ADB}" type="slidenum">
              <a:rPr lang="en-US" smtClean="0"/>
              <a:t>7</a:t>
            </a:fld>
            <a:endParaRPr lang="en-US"/>
          </a:p>
        </p:txBody>
      </p:sp>
    </p:spTree>
    <p:extLst>
      <p:ext uri="{BB962C8B-B14F-4D97-AF65-F5344CB8AC3E}">
        <p14:creationId xmlns:p14="http://schemas.microsoft.com/office/powerpoint/2010/main" val="2987079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Denise -</a:t>
            </a:r>
          </a:p>
        </p:txBody>
      </p:sp>
      <p:sp>
        <p:nvSpPr>
          <p:cNvPr id="4" name="Slide Number Placeholder 3"/>
          <p:cNvSpPr>
            <a:spLocks noGrp="1"/>
          </p:cNvSpPr>
          <p:nvPr>
            <p:ph type="sldNum" sz="quarter" idx="5"/>
          </p:nvPr>
        </p:nvSpPr>
        <p:spPr/>
        <p:txBody>
          <a:bodyPr/>
          <a:lstStyle/>
          <a:p>
            <a:fld id="{93964C9E-59BD-458E-9455-94DCF5C60ADB}" type="slidenum">
              <a:rPr lang="en-US" smtClean="0"/>
              <a:t>8</a:t>
            </a:fld>
            <a:endParaRPr lang="en-US"/>
          </a:p>
        </p:txBody>
      </p:sp>
    </p:spTree>
    <p:extLst>
      <p:ext uri="{BB962C8B-B14F-4D97-AF65-F5344CB8AC3E}">
        <p14:creationId xmlns:p14="http://schemas.microsoft.com/office/powerpoint/2010/main" val="259022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Denise - Link to Purchasing information</a:t>
            </a:r>
          </a:p>
          <a:p>
            <a:endParaRPr lang="en-US" dirty="0"/>
          </a:p>
        </p:txBody>
      </p:sp>
      <p:sp>
        <p:nvSpPr>
          <p:cNvPr id="4" name="Slide Number Placeholder 3"/>
          <p:cNvSpPr>
            <a:spLocks noGrp="1"/>
          </p:cNvSpPr>
          <p:nvPr>
            <p:ph type="sldNum" sz="quarter" idx="5"/>
          </p:nvPr>
        </p:nvSpPr>
        <p:spPr/>
        <p:txBody>
          <a:bodyPr/>
          <a:lstStyle/>
          <a:p>
            <a:fld id="{93964C9E-59BD-458E-9455-94DCF5C60ADB}" type="slidenum">
              <a:rPr lang="en-US" smtClean="0"/>
              <a:t>9</a:t>
            </a:fld>
            <a:endParaRPr lang="en-US"/>
          </a:p>
        </p:txBody>
      </p:sp>
    </p:spTree>
    <p:extLst>
      <p:ext uri="{BB962C8B-B14F-4D97-AF65-F5344CB8AC3E}">
        <p14:creationId xmlns:p14="http://schemas.microsoft.com/office/powerpoint/2010/main" val="1467120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DEDAF-3F8F-437F-9BAC-16128856F82B}"/>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EBE64FE-96A7-4009-A0FA-BA126DDC23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E6C7DE-1A05-47E3-9855-96A2694AD295}"/>
              </a:ext>
            </a:extLst>
          </p:cNvPr>
          <p:cNvSpPr>
            <a:spLocks noGrp="1"/>
          </p:cNvSpPr>
          <p:nvPr>
            <p:ph type="dt" sz="half" idx="10"/>
          </p:nvPr>
        </p:nvSpPr>
        <p:spPr>
          <a:xfrm>
            <a:off x="838200" y="6356350"/>
            <a:ext cx="2743200" cy="365125"/>
          </a:xfrm>
          <a:prstGeom prst="rect">
            <a:avLst/>
          </a:prstGeom>
        </p:spPr>
        <p:txBody>
          <a:bodyPr/>
          <a:lstStyle/>
          <a:p>
            <a:fld id="{64A2C494-11D5-4233-B508-7225FF183BD5}" type="datetimeFigureOut">
              <a:rPr lang="en-US" smtClean="0"/>
              <a:t>9/10/2025</a:t>
            </a:fld>
            <a:endParaRPr lang="en-US"/>
          </a:p>
        </p:txBody>
      </p:sp>
      <p:sp>
        <p:nvSpPr>
          <p:cNvPr id="5" name="Footer Placeholder 4">
            <a:extLst>
              <a:ext uri="{FF2B5EF4-FFF2-40B4-BE49-F238E27FC236}">
                <a16:creationId xmlns:a16="http://schemas.microsoft.com/office/drawing/2014/main" id="{7F19C816-5FA3-4072-BC70-EA6812114C3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D45D427-9311-4A79-902D-33B2D896A538}"/>
              </a:ext>
            </a:extLst>
          </p:cNvPr>
          <p:cNvSpPr>
            <a:spLocks noGrp="1"/>
          </p:cNvSpPr>
          <p:nvPr>
            <p:ph type="sldNum" sz="quarter" idx="12"/>
          </p:nvPr>
        </p:nvSpPr>
        <p:spPr>
          <a:xfrm>
            <a:off x="8610600" y="6356350"/>
            <a:ext cx="2743200" cy="365125"/>
          </a:xfrm>
          <a:prstGeom prst="rect">
            <a:avLst/>
          </a:prstGeom>
        </p:spPr>
        <p:txBody>
          <a:bodyPr/>
          <a:lstStyle/>
          <a:p>
            <a:fld id="{7B668229-CC90-4086-B39E-0613C81FA9A7}" type="slidenum">
              <a:rPr lang="en-US" smtClean="0"/>
              <a:t>‹#›</a:t>
            </a:fld>
            <a:endParaRPr lang="en-US"/>
          </a:p>
        </p:txBody>
      </p:sp>
    </p:spTree>
    <p:extLst>
      <p:ext uri="{BB962C8B-B14F-4D97-AF65-F5344CB8AC3E}">
        <p14:creationId xmlns:p14="http://schemas.microsoft.com/office/powerpoint/2010/main" val="2299769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C79AA-FB3D-4B2D-91FC-148ECE0D8912}"/>
              </a:ext>
            </a:extLst>
          </p:cNvPr>
          <p:cNvSpPr>
            <a:spLocks noGrp="1"/>
          </p:cNvSpPr>
          <p:nvPr>
            <p:ph type="title"/>
          </p:nvPr>
        </p:nvSpPr>
        <p:spPr>
          <a:xfrm>
            <a:off x="322216" y="260350"/>
            <a:ext cx="11603084" cy="1096011"/>
          </a:xfrm>
        </p:spPr>
        <p:txBody>
          <a:bodyPr>
            <a:normAutofit/>
          </a:bodyPr>
          <a:lstStyle>
            <a:lvl1pPr>
              <a:defRPr sz="6000" b="1">
                <a:solidFill>
                  <a:schemeClr val="tx1">
                    <a:lumMod val="75000"/>
                    <a:lumOff val="2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A981367-2192-4F93-8BB9-FA1DFCE0C2E2}"/>
              </a:ext>
            </a:extLst>
          </p:cNvPr>
          <p:cNvSpPr>
            <a:spLocks noGrp="1"/>
          </p:cNvSpPr>
          <p:nvPr>
            <p:ph idx="1"/>
          </p:nvPr>
        </p:nvSpPr>
        <p:spPr>
          <a:xfrm>
            <a:off x="322215" y="1533526"/>
            <a:ext cx="11603083" cy="5114924"/>
          </a:xfrm>
        </p:spPr>
        <p:txBody>
          <a:bodyPr/>
          <a:lstStyle>
            <a:lvl1pPr marL="285750" indent="-285750" algn="l" defTabSz="914400" rtl="0" eaLnBrk="1" latinLnBrk="0" hangingPunct="1">
              <a:lnSpc>
                <a:spcPts val="1700"/>
              </a:lnSpc>
              <a:spcBef>
                <a:spcPts val="1000"/>
              </a:spcBef>
              <a:buFont typeface="Arial" panose="020B0604020202020204" pitchFamily="34" charset="0"/>
              <a:buChar char="•"/>
              <a:defRPr lang="en-US" sz="2400" b="1" u="sng" kern="1200" dirty="0">
                <a:solidFill>
                  <a:srgbClr val="9E0605"/>
                </a:solidFill>
                <a:latin typeface="Corbel" panose="020B0503020204020204" pitchFamily="34" charset="0"/>
                <a:ea typeface="+mn-ea"/>
                <a:cs typeface="+mn-cs"/>
              </a:defRPr>
            </a:lvl1pPr>
            <a:lvl2pPr>
              <a:defRPr sz="2200" i="1">
                <a:solidFill>
                  <a:schemeClr val="tx1">
                    <a:lumMod val="65000"/>
                    <a:lumOff val="35000"/>
                  </a:schemeClr>
                </a:solidFill>
              </a:defRPr>
            </a:lvl2pPr>
            <a:lvl3pPr>
              <a:defRPr sz="2000" i="0"/>
            </a:lvl3pPr>
            <a:lvl4pPr>
              <a:defRPr sz="1800" i="1">
                <a:solidFill>
                  <a:schemeClr val="tx1">
                    <a:lumMod val="65000"/>
                    <a:lumOff val="35000"/>
                  </a:schemeClr>
                </a:solidFill>
              </a:defRPr>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7A87151D-3ED3-0C86-42A6-06DFE8D44F5C}"/>
              </a:ext>
            </a:extLst>
          </p:cNvPr>
          <p:cNvSpPr/>
          <p:nvPr userDrawn="1"/>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Tree>
    <p:extLst>
      <p:ext uri="{BB962C8B-B14F-4D97-AF65-F5344CB8AC3E}">
        <p14:creationId xmlns:p14="http://schemas.microsoft.com/office/powerpoint/2010/main" val="1522045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FCC4CD-488A-4136-8295-DD1A6BE8E1A9}"/>
              </a:ext>
            </a:extLst>
          </p:cNvPr>
          <p:cNvSpPr>
            <a:spLocks noGrp="1"/>
          </p:cNvSpPr>
          <p:nvPr>
            <p:ph type="dt" sz="half" idx="10"/>
          </p:nvPr>
        </p:nvSpPr>
        <p:spPr>
          <a:xfrm>
            <a:off x="838200" y="6356350"/>
            <a:ext cx="2743200" cy="365125"/>
          </a:xfrm>
          <a:prstGeom prst="rect">
            <a:avLst/>
          </a:prstGeom>
        </p:spPr>
        <p:txBody>
          <a:bodyPr/>
          <a:lstStyle/>
          <a:p>
            <a:fld id="{64A2C494-11D5-4233-B508-7225FF183BD5}" type="datetimeFigureOut">
              <a:rPr lang="en-US" smtClean="0"/>
              <a:t>9/10/2025</a:t>
            </a:fld>
            <a:endParaRPr lang="en-US"/>
          </a:p>
        </p:txBody>
      </p:sp>
      <p:sp>
        <p:nvSpPr>
          <p:cNvPr id="3" name="Footer Placeholder 2">
            <a:extLst>
              <a:ext uri="{FF2B5EF4-FFF2-40B4-BE49-F238E27FC236}">
                <a16:creationId xmlns:a16="http://schemas.microsoft.com/office/drawing/2014/main" id="{9004724C-3AD9-4D58-A6CA-4421BF5DCA0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9A415FE-9C10-4E04-989B-49624DE0DC8C}"/>
              </a:ext>
            </a:extLst>
          </p:cNvPr>
          <p:cNvSpPr>
            <a:spLocks noGrp="1"/>
          </p:cNvSpPr>
          <p:nvPr>
            <p:ph type="sldNum" sz="quarter" idx="12"/>
          </p:nvPr>
        </p:nvSpPr>
        <p:spPr>
          <a:xfrm>
            <a:off x="8610600" y="6356350"/>
            <a:ext cx="2743200" cy="365125"/>
          </a:xfrm>
          <a:prstGeom prst="rect">
            <a:avLst/>
          </a:prstGeom>
        </p:spPr>
        <p:txBody>
          <a:bodyPr/>
          <a:lstStyle/>
          <a:p>
            <a:fld id="{7B668229-CC90-4086-B39E-0613C81FA9A7}" type="slidenum">
              <a:rPr lang="en-US" smtClean="0"/>
              <a:t>‹#›</a:t>
            </a:fld>
            <a:endParaRPr lang="en-US"/>
          </a:p>
        </p:txBody>
      </p:sp>
    </p:spTree>
    <p:extLst>
      <p:ext uri="{BB962C8B-B14F-4D97-AF65-F5344CB8AC3E}">
        <p14:creationId xmlns:p14="http://schemas.microsoft.com/office/powerpoint/2010/main" val="33920932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DCE0C1-121D-4D5D-8E64-D0A9BDFC9FED}"/>
              </a:ext>
            </a:extLst>
          </p:cNvPr>
          <p:cNvSpPr>
            <a:spLocks noGrp="1"/>
          </p:cNvSpPr>
          <p:nvPr>
            <p:ph type="title"/>
          </p:nvPr>
        </p:nvSpPr>
        <p:spPr>
          <a:xfrm>
            <a:off x="190500" y="231775"/>
            <a:ext cx="11791950" cy="9683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71E5F15-2A5F-4A95-861E-D2196CFF8E4B}"/>
              </a:ext>
            </a:extLst>
          </p:cNvPr>
          <p:cNvSpPr>
            <a:spLocks noGrp="1"/>
          </p:cNvSpPr>
          <p:nvPr>
            <p:ph type="body" idx="1"/>
          </p:nvPr>
        </p:nvSpPr>
        <p:spPr>
          <a:xfrm>
            <a:off x="190500" y="1314450"/>
            <a:ext cx="11791950" cy="5314949"/>
          </a:xfrm>
          <a:prstGeom prst="rect">
            <a:avLst/>
          </a:prstGeom>
        </p:spPr>
        <p:txBody>
          <a:bodyPr vert="horz" lIns="91440" tIns="45720" rIns="91440" bIns="45720" rtlCol="0">
            <a:normAutofit/>
          </a:bodyPr>
          <a:lstStyle/>
          <a:p>
            <a:pPr lvl="0"/>
            <a:r>
              <a:rPr lang="en-US" dirty="0"/>
              <a:t>Click to edit Master text styles</a:t>
            </a:r>
          </a:p>
          <a:p>
            <a:pPr marL="685800" lvl="1" indent="-228600" algn="l" defTabSz="914400" rtl="0" eaLnBrk="1" latinLnBrk="0" hangingPunct="1">
              <a:lnSpc>
                <a:spcPct val="90000"/>
              </a:lnSpc>
              <a:spcBef>
                <a:spcPts val="500"/>
              </a:spcBef>
              <a:buFont typeface="Arial" panose="020B0604020202020204" pitchFamily="34" charset="0"/>
              <a:buChar char="•"/>
            </a:pPr>
            <a:r>
              <a:rPr lang="en-US" dirty="0"/>
              <a:t>Second level</a:t>
            </a:r>
          </a:p>
          <a:p>
            <a:pPr marL="1143000" lvl="2" indent="-228600" algn="l" defTabSz="914400" rtl="0" eaLnBrk="1" latinLnBrk="0" hangingPunct="1">
              <a:lnSpc>
                <a:spcPct val="90000"/>
              </a:lnSpc>
              <a:spcBef>
                <a:spcPts val="500"/>
              </a:spcBef>
              <a:buFont typeface="Arial" panose="020B0604020202020204" pitchFamily="34" charset="0"/>
              <a:buChar char="•"/>
            </a:pPr>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19E94C6A-6068-7216-6E3F-812B38F8F5F0}"/>
              </a:ext>
            </a:extLst>
          </p:cNvPr>
          <p:cNvSpPr/>
          <p:nvPr userDrawn="1"/>
        </p:nvSpPr>
        <p:spPr>
          <a:xfrm>
            <a:off x="0" y="6766560"/>
            <a:ext cx="12192000" cy="9144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8" name="Rectangle 7">
            <a:extLst>
              <a:ext uri="{FF2B5EF4-FFF2-40B4-BE49-F238E27FC236}">
                <a16:creationId xmlns:a16="http://schemas.microsoft.com/office/drawing/2014/main" id="{82DBDF46-2934-5314-92FA-629209B8E313}"/>
              </a:ext>
            </a:extLst>
          </p:cNvPr>
          <p:cNvSpPr/>
          <p:nvPr userDrawn="1"/>
        </p:nvSpPr>
        <p:spPr>
          <a:xfrm>
            <a:off x="342900" y="1142423"/>
            <a:ext cx="365294" cy="45719"/>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Tree>
    <p:extLst>
      <p:ext uri="{BB962C8B-B14F-4D97-AF65-F5344CB8AC3E}">
        <p14:creationId xmlns:p14="http://schemas.microsoft.com/office/powerpoint/2010/main" val="1342347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xStyles>
    <p:titleStyle>
      <a:lvl1pPr algn="l" defTabSz="914400" rtl="0" eaLnBrk="1" latinLnBrk="0" hangingPunct="1">
        <a:lnSpc>
          <a:spcPct val="90000"/>
        </a:lnSpc>
        <a:spcBef>
          <a:spcPct val="0"/>
        </a:spcBef>
        <a:buNone/>
        <a:defRPr sz="6000" b="1" kern="120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u="sng" kern="1200">
          <a:solidFill>
            <a:srgbClr val="9E060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200" i="1" kern="1200" dirty="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i="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i="1" kern="1200" dirty="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mailto:getinvolved.finance@wsu.ed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getinvolved.finance@wsu.ed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getinvolved.finance@wsu.ed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getinvolved.finance@wsu.ed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getinvolved.finance@wsu.edu"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getinvolved.finance@wsu.edu"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getinvolved.wsu.edu/form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getinvolved.finance@wsu.edu"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mailto:getinvolved.finance@wsu.edu"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hyperlink" Target="https://getinvolved.wsu.edu/forms" TargetMode="External"/><Relationship Id="rId3" Type="http://schemas.openxmlformats.org/officeDocument/2006/relationships/image" Target="../media/image11.png"/><Relationship Id="rId7" Type="http://schemas.openxmlformats.org/officeDocument/2006/relationships/hyperlink" Target="mailto:cougarcard@wsu.edu"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policies.wsu.edu/prf/documents/2024/10/30-28-eft-authorization-international.pdf/" TargetMode="External"/><Relationship Id="rId5" Type="http://schemas.openxmlformats.org/officeDocument/2006/relationships/hyperlink" Target="https://policies.wsu.edu/prf/documents/2024/10/30-28-eft-authorization-us.pdf/" TargetMode="External"/><Relationship Id="rId4" Type="http://schemas.openxmlformats.org/officeDocument/2006/relationships/hyperlink" Target="mailto:getinvolved.finance@wsu.edu"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getinvolved.wsu.edu/forms"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mailto:getinvolved.finance@wsu.edu"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getinvolved.finance@wsu.edu"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hyperlink" Target="https://www.coca-colacompany.com/brands" TargetMode="External"/><Relationship Id="rId4" Type="http://schemas.openxmlformats.org/officeDocument/2006/relationships/hyperlink" Target="https://cub.wsu.edu/about-the-cub/facility-policie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s://getinvolved.wsu.edu/form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getinvolved.finance@wsu.edu"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mailto:getinvolved.finance@wsu.edu"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mailto:getinvolved.finance@wsu.edu"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https://getinvolved.wsu.edu/form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policies.wsu.edu/prf/documents/2017/10/45-53-record-of-distribution-and-request-for-taxpayer-number-and-certification.pdf/"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hyperlink" Target="https://getinvolved.wsu.edu/media/dw3dz0s5/purchasing-information-2025-for-forms-site.pd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budget.wsu.edu/documents/2019/06/sa-spending-guide.pdf/" TargetMode="External"/><Relationship Id="rId4" Type="http://schemas.openxmlformats.org/officeDocument/2006/relationships/hyperlink" Target="https://policies.wsu.edu/prf/index/manuals/bppm-table-contents/"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mailto:getinvolved.finance@wsu.edu"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staff.storefront.wsu.edu/home"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hyperlink" Target="https://studentaffairs.wsu.edu/who-we-are/marketing-communications/services-resources/" TargetMode="External"/><Relationship Id="rId5" Type="http://schemas.openxmlformats.org/officeDocument/2006/relationships/hyperlink" Target="mailto:getinvolved.finance@wsu.edu" TargetMode="External"/><Relationship Id="rId4" Type="http://schemas.openxmlformats.org/officeDocument/2006/relationships/hyperlink" Target="https://cougprintsplus.wsu.edu/order-print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su.presswise.com/catalog/?g=11&amp;y=1025"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hyperlink" Target="mailto:unionmarketing@wsu.edu" TargetMode="External"/><Relationship Id="rId4" Type="http://schemas.openxmlformats.org/officeDocument/2006/relationships/hyperlink" Target="mailto:getinvolved.finance@wsu.edu"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getinvolved.wsu.edu/forms"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mailto:getinvolved.finance@wsu.edu"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getinvolved.wsu.edu/form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getinvolved.wsu.edu/form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mailto:getinvolved.finance@wsu.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getinvolved.wsu.edu/forms"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s://getinvolved.wsu.edu/form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490133" y="2052632"/>
            <a:ext cx="9144000" cy="1960530"/>
          </a:xfrm>
        </p:spPr>
        <p:txBody>
          <a:bodyPr/>
          <a:lstStyle/>
          <a:p>
            <a:r>
              <a:rPr lang="en-US" b="1" spc="-150" dirty="0">
                <a:solidFill>
                  <a:schemeClr val="tx1">
                    <a:lumMod val="75000"/>
                    <a:lumOff val="25000"/>
                  </a:schemeClr>
                </a:solidFill>
                <a:latin typeface="Corbel" panose="020B0503020204020204" pitchFamily="34" charset="0"/>
                <a:cs typeface="Calibri" panose="020F0502020204030204" pitchFamily="34" charset="0"/>
              </a:rPr>
              <a:t>Purchasing Training</a:t>
            </a:r>
          </a:p>
        </p:txBody>
      </p:sp>
      <p:pic>
        <p:nvPicPr>
          <p:cNvPr id="5" name="Picture 4" descr="A picture containing text, sign&#10;&#10;Description automatically generated">
            <a:extLst>
              <a:ext uri="{FF2B5EF4-FFF2-40B4-BE49-F238E27FC236}">
                <a16:creationId xmlns:a16="http://schemas.microsoft.com/office/drawing/2014/main" id="{D464A24F-A446-5A41-8033-53B1A84C232F}"/>
              </a:ext>
            </a:extLst>
          </p:cNvPr>
          <p:cNvPicPr>
            <a:picLocks noChangeAspect="1"/>
          </p:cNvPicPr>
          <p:nvPr/>
        </p:nvPicPr>
        <p:blipFill>
          <a:blip r:embed="rId3"/>
          <a:stretch>
            <a:fillRect/>
          </a:stretch>
        </p:blipFill>
        <p:spPr>
          <a:xfrm>
            <a:off x="4370968" y="309554"/>
            <a:ext cx="3450064" cy="681387"/>
          </a:xfrm>
          <a:prstGeom prst="rect">
            <a:avLst/>
          </a:prstGeom>
        </p:spPr>
      </p:pic>
      <p:sp>
        <p:nvSpPr>
          <p:cNvPr id="6" name="Subtitle 2">
            <a:extLst>
              <a:ext uri="{FF2B5EF4-FFF2-40B4-BE49-F238E27FC236}">
                <a16:creationId xmlns:a16="http://schemas.microsoft.com/office/drawing/2014/main" id="{EEF0D0AF-BA9D-BA4C-AB3F-F8D9E7955440}"/>
              </a:ext>
            </a:extLst>
          </p:cNvPr>
          <p:cNvSpPr txBox="1">
            <a:spLocks/>
          </p:cNvSpPr>
          <p:nvPr/>
        </p:nvSpPr>
        <p:spPr>
          <a:xfrm>
            <a:off x="1524000" y="501935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chemeClr val="tx1">
                    <a:lumMod val="65000"/>
                    <a:lumOff val="35000"/>
                  </a:schemeClr>
                </a:solidFill>
                <a:latin typeface="Corbel" panose="020B0503020204020204" pitchFamily="34" charset="0"/>
              </a:rPr>
              <a:t>For Students &amp; Staff</a:t>
            </a:r>
          </a:p>
        </p:txBody>
      </p:sp>
      <p:sp>
        <p:nvSpPr>
          <p:cNvPr id="8" name="Rectangle 7">
            <a:extLst>
              <a:ext uri="{FF2B5EF4-FFF2-40B4-BE49-F238E27FC236}">
                <a16:creationId xmlns:a16="http://schemas.microsoft.com/office/drawing/2014/main" id="{9A08752B-3956-1B49-A67C-A87B88B39B90}"/>
              </a:ext>
            </a:extLst>
          </p:cNvPr>
          <p:cNvSpPr/>
          <p:nvPr/>
        </p:nvSpPr>
        <p:spPr>
          <a:xfrm>
            <a:off x="5355021" y="4136613"/>
            <a:ext cx="1481958" cy="4572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 name="Rectangle 9">
            <a:extLst>
              <a:ext uri="{FF2B5EF4-FFF2-40B4-BE49-F238E27FC236}">
                <a16:creationId xmlns:a16="http://schemas.microsoft.com/office/drawing/2014/main" id="{44356E6B-40CF-5F42-B72E-3CEF14FAF60D}"/>
              </a:ext>
            </a:extLst>
          </p:cNvPr>
          <p:cNvSpPr/>
          <p:nvPr/>
        </p:nvSpPr>
        <p:spPr>
          <a:xfrm>
            <a:off x="0" y="6766560"/>
            <a:ext cx="12192000" cy="9144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3" name="Title 1">
            <a:extLst>
              <a:ext uri="{FF2B5EF4-FFF2-40B4-BE49-F238E27FC236}">
                <a16:creationId xmlns:a16="http://schemas.microsoft.com/office/drawing/2014/main" id="{190A69E6-A42C-E6F9-A614-EEA62B705940}"/>
              </a:ext>
            </a:extLst>
          </p:cNvPr>
          <p:cNvSpPr txBox="1">
            <a:spLocks/>
          </p:cNvSpPr>
          <p:nvPr/>
        </p:nvSpPr>
        <p:spPr>
          <a:xfrm>
            <a:off x="247365" y="809530"/>
            <a:ext cx="11629535" cy="148000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2400"/>
              </a:spcAft>
            </a:pPr>
            <a:r>
              <a:rPr lang="en-US" sz="3300" b="1" dirty="0">
                <a:latin typeface="Corbel" panose="020B0503020204020204" pitchFamily="34" charset="0"/>
              </a:rPr>
              <a:t>WSU Student Engagement Services</a:t>
            </a:r>
            <a:br>
              <a:rPr lang="en-US" sz="3600" b="1" dirty="0">
                <a:latin typeface="Corbel" panose="020B0503020204020204" pitchFamily="34" charset="0"/>
              </a:rPr>
            </a:br>
            <a:br>
              <a:rPr lang="en-US" sz="600" b="1" dirty="0">
                <a:latin typeface="Corbel" panose="020B0503020204020204" pitchFamily="34" charset="0"/>
              </a:rPr>
            </a:br>
            <a:r>
              <a:rPr lang="en-US" sz="1800" dirty="0">
                <a:latin typeface="Corbel" panose="020B0503020204020204" pitchFamily="34" charset="0"/>
                <a:ea typeface="MS Mincho" panose="02020609040205080304" pitchFamily="49" charset="-128"/>
                <a:cs typeface="Calibri" panose="020F0502020204030204" pitchFamily="34" charset="0"/>
              </a:rPr>
              <a:t>ASWSU  |  CCE  |  CFSL  |  CSOL  |  GPSA  |  SEB  |  Student Media</a:t>
            </a:r>
            <a:endParaRPr lang="en-US" b="1" dirty="0">
              <a:latin typeface="Corbel" panose="020B0503020204020204" pitchFamily="34" charset="0"/>
              <a:cs typeface="Aharoni" panose="02010803020104030203" pitchFamily="2" charset="-79"/>
            </a:endParaRPr>
          </a:p>
        </p:txBody>
      </p:sp>
      <p:sp>
        <p:nvSpPr>
          <p:cNvPr id="4" name="Rectangle 3">
            <a:extLst>
              <a:ext uri="{FF2B5EF4-FFF2-40B4-BE49-F238E27FC236}">
                <a16:creationId xmlns:a16="http://schemas.microsoft.com/office/drawing/2014/main" id="{FF7D9A8D-CA38-A21B-4C91-00A50569E5CF}"/>
              </a:ext>
            </a:extLst>
          </p:cNvPr>
          <p:cNvSpPr/>
          <p:nvPr/>
        </p:nvSpPr>
        <p:spPr>
          <a:xfrm>
            <a:off x="169682" y="990941"/>
            <a:ext cx="735291" cy="3316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414693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1D7B7-DBAB-5B51-E85A-81B0216B053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BEDED55-D201-004C-8095-A8D014D362AF}"/>
              </a:ext>
            </a:extLst>
          </p:cNvPr>
          <p:cNvSpPr txBox="1"/>
          <p:nvPr/>
        </p:nvSpPr>
        <p:spPr>
          <a:xfrm>
            <a:off x="314037" y="271840"/>
            <a:ext cx="11563927" cy="6423938"/>
          </a:xfrm>
          <a:prstGeom prst="rect">
            <a:avLst/>
          </a:prstGeom>
          <a:noFill/>
        </p:spPr>
        <p:txBody>
          <a:bodyPr wrap="square">
            <a:spAutoFit/>
          </a:bodyPr>
          <a:lstStyle/>
          <a:p>
            <a:r>
              <a:rPr lang="en-US" sz="4800" b="1" dirty="0">
                <a:solidFill>
                  <a:schemeClr val="tx1">
                    <a:lumMod val="75000"/>
                    <a:lumOff val="25000"/>
                  </a:schemeClr>
                </a:solidFill>
                <a:latin typeface="Corbel" panose="020B0503020204020204" pitchFamily="34" charset="0"/>
              </a:rPr>
              <a:t>Pcard Requests </a:t>
            </a:r>
          </a:p>
          <a:p>
            <a:endParaRPr lang="en-US" b="1" dirty="0">
              <a:latin typeface="Corbel" panose="020B0503020204020204" pitchFamily="34" charset="0"/>
            </a:endParaRPr>
          </a:p>
          <a:p>
            <a:pPr marL="342900" indent="-342900">
              <a:lnSpc>
                <a:spcPts val="1800"/>
              </a:lnSpc>
              <a:spcBef>
                <a:spcPts val="600"/>
              </a:spcBef>
              <a:spcAft>
                <a:spcPts val="1200"/>
              </a:spcAft>
              <a:buFont typeface="Arial" panose="020B0604020202020204" pitchFamily="34" charset="0"/>
              <a:buChar char="•"/>
            </a:pPr>
            <a:r>
              <a:rPr lang="en-US" sz="2400" b="1" dirty="0">
                <a:solidFill>
                  <a:srgbClr val="9E0605"/>
                </a:solidFill>
                <a:latin typeface="Corbel" panose="020B0503020204020204" pitchFamily="34" charset="0"/>
              </a:rPr>
              <a:t>Procurement cards (Pcards) are available for online and in-person purchases. </a:t>
            </a:r>
          </a:p>
          <a:p>
            <a:pPr marL="800100" lvl="1" indent="-342900">
              <a:lnSpc>
                <a:spcPts val="1900"/>
              </a:lnSpc>
              <a:spcAft>
                <a:spcPts val="600"/>
              </a:spcAft>
              <a:buFont typeface="Arial" panose="020B0604020202020204" pitchFamily="34" charset="0"/>
              <a:buChar char="•"/>
            </a:pPr>
            <a:r>
              <a:rPr lang="en-US" sz="2000" i="1" dirty="0">
                <a:solidFill>
                  <a:schemeClr val="tx1">
                    <a:lumMod val="65000"/>
                    <a:lumOff val="35000"/>
                  </a:schemeClr>
                </a:solidFill>
              </a:rPr>
              <a:t>On the </a:t>
            </a:r>
            <a:r>
              <a:rPr lang="en-US" sz="2000" b="1" i="1" dirty="0">
                <a:solidFill>
                  <a:schemeClr val="tx1">
                    <a:lumMod val="65000"/>
                    <a:lumOff val="35000"/>
                  </a:schemeClr>
                </a:solidFill>
              </a:rPr>
              <a:t>Purchase</a:t>
            </a:r>
            <a:r>
              <a:rPr lang="en-US" sz="2000" i="1" dirty="0">
                <a:solidFill>
                  <a:schemeClr val="tx1">
                    <a:lumMod val="65000"/>
                    <a:lumOff val="35000"/>
                  </a:schemeClr>
                </a:solidFill>
              </a:rPr>
              <a:t> </a:t>
            </a:r>
            <a:r>
              <a:rPr lang="en-US" sz="2000" b="1" i="1" dirty="0">
                <a:solidFill>
                  <a:schemeClr val="tx1">
                    <a:lumMod val="65000"/>
                    <a:lumOff val="35000"/>
                  </a:schemeClr>
                </a:solidFill>
              </a:rPr>
              <a:t>Request</a:t>
            </a:r>
            <a:r>
              <a:rPr lang="en-US" sz="2000" i="1" dirty="0">
                <a:solidFill>
                  <a:schemeClr val="tx1">
                    <a:lumMod val="65000"/>
                    <a:lumOff val="35000"/>
                  </a:schemeClr>
                </a:solidFill>
              </a:rPr>
              <a:t> form, include the name of individual checking out a Pcard along with checkout and return dates &amp; times. </a:t>
            </a:r>
          </a:p>
          <a:p>
            <a:pPr marL="800100" lvl="1" indent="-342900">
              <a:lnSpc>
                <a:spcPts val="1900"/>
              </a:lnSpc>
              <a:spcAft>
                <a:spcPts val="600"/>
              </a:spcAft>
              <a:buFont typeface="Arial" panose="020B0604020202020204" pitchFamily="34" charset="0"/>
              <a:buChar char="•"/>
            </a:pPr>
            <a:r>
              <a:rPr lang="en-US" sz="2000" i="1" dirty="0">
                <a:solidFill>
                  <a:schemeClr val="tx1">
                    <a:lumMod val="65000"/>
                    <a:lumOff val="35000"/>
                  </a:schemeClr>
                </a:solidFill>
                <a:highlight>
                  <a:srgbClr val="FFFF00"/>
                </a:highlight>
              </a:rPr>
              <a:t>Pcard checkout and return times are Monday through Friday, 8:00 a.m. to 3:30 p.m.</a:t>
            </a:r>
            <a:r>
              <a:rPr lang="en-US" sz="2000" i="1" dirty="0">
                <a:solidFill>
                  <a:schemeClr val="tx1">
                    <a:lumMod val="65000"/>
                    <a:lumOff val="35000"/>
                  </a:schemeClr>
                </a:solidFill>
              </a:rPr>
              <a:t>; advisors can approve overnight/weekend requests. Please stick to the agreed-upon time for Pcard checkout and return to ensure they are available for the next person checking out the Pcard. </a:t>
            </a:r>
          </a:p>
          <a:p>
            <a:pPr marL="800100" lvl="1" indent="-342900">
              <a:lnSpc>
                <a:spcPts val="1900"/>
              </a:lnSpc>
              <a:spcAft>
                <a:spcPts val="600"/>
              </a:spcAft>
              <a:buFont typeface="Arial" panose="020B0604020202020204" pitchFamily="34" charset="0"/>
              <a:buChar char="•"/>
            </a:pPr>
            <a:r>
              <a:rPr lang="en-US" sz="2000" b="1" i="1" u="sng" dirty="0">
                <a:solidFill>
                  <a:schemeClr val="tx1">
                    <a:lumMod val="65000"/>
                    <a:lumOff val="35000"/>
                  </a:schemeClr>
                </a:solidFill>
              </a:rPr>
              <a:t>Only</a:t>
            </a:r>
            <a:r>
              <a:rPr lang="en-US" sz="2000" i="1" dirty="0">
                <a:solidFill>
                  <a:schemeClr val="tx1">
                    <a:lumMod val="65000"/>
                    <a:lumOff val="35000"/>
                  </a:schemeClr>
                </a:solidFill>
              </a:rPr>
              <a:t> WSU Student Engagement Services approved employees (permanent staff, student employees, stipend recipients) may check out a Pcard.  A Pcard Delegation form is </a:t>
            </a:r>
            <a:r>
              <a:rPr lang="en-US" sz="2000" b="1" i="1" u="sng" dirty="0">
                <a:solidFill>
                  <a:schemeClr val="tx1">
                    <a:lumMod val="65000"/>
                    <a:lumOff val="35000"/>
                  </a:schemeClr>
                </a:solidFill>
              </a:rPr>
              <a:t>required</a:t>
            </a:r>
            <a:r>
              <a:rPr lang="en-US" sz="2000" i="1" dirty="0">
                <a:solidFill>
                  <a:schemeClr val="tx1">
                    <a:lumMod val="65000"/>
                    <a:lumOff val="35000"/>
                  </a:schemeClr>
                </a:solidFill>
              </a:rPr>
              <a:t> to be approved and on file with the Fiscal Team before use.  </a:t>
            </a:r>
          </a:p>
          <a:p>
            <a:pPr marL="800100" lvl="1" indent="-342900">
              <a:lnSpc>
                <a:spcPts val="1900"/>
              </a:lnSpc>
              <a:spcAft>
                <a:spcPts val="600"/>
              </a:spcAft>
              <a:buFont typeface="Arial" panose="020B0604020202020204" pitchFamily="34" charset="0"/>
              <a:buChar char="•"/>
            </a:pPr>
            <a:r>
              <a:rPr lang="en-US" sz="2000" i="1" dirty="0">
                <a:solidFill>
                  <a:schemeClr val="tx1">
                    <a:lumMod val="65000"/>
                    <a:lumOff val="35000"/>
                  </a:schemeClr>
                </a:solidFill>
                <a:ea typeface="Calibri" panose="020F0502020204030204" pitchFamily="34" charset="0"/>
              </a:rPr>
              <a:t>Submit your completed </a:t>
            </a:r>
            <a:r>
              <a:rPr lang="en-US" sz="2000" b="1" i="1" dirty="0">
                <a:solidFill>
                  <a:schemeClr val="tx1">
                    <a:lumMod val="65000"/>
                    <a:lumOff val="35000"/>
                  </a:schemeClr>
                </a:solidFill>
                <a:ea typeface="Calibri" panose="020F0502020204030204" pitchFamily="34" charset="0"/>
              </a:rPr>
              <a:t>Purchase Request</a:t>
            </a:r>
            <a:r>
              <a:rPr lang="en-US" sz="2000" i="1" dirty="0">
                <a:solidFill>
                  <a:schemeClr val="tx1">
                    <a:lumMod val="65000"/>
                    <a:lumOff val="35000"/>
                  </a:schemeClr>
                </a:solidFill>
                <a:ea typeface="Calibri" panose="020F0502020204030204" pitchFamily="34" charset="0"/>
              </a:rPr>
              <a:t> forms along with any other supporting documentation to your advisor </a:t>
            </a:r>
            <a:r>
              <a:rPr lang="en-US" sz="2000" i="1" dirty="0">
                <a:solidFill>
                  <a:schemeClr val="tx1">
                    <a:lumMod val="65000"/>
                    <a:lumOff val="35000"/>
                  </a:schemeClr>
                </a:solidFill>
                <a:effectLst/>
                <a:highlight>
                  <a:srgbClr val="FFFF00"/>
                </a:highlight>
                <a:ea typeface="Calibri" panose="020F0502020204030204" pitchFamily="34" charset="0"/>
              </a:rPr>
              <a:t>at least </a:t>
            </a:r>
            <a:r>
              <a:rPr lang="en-US" sz="2000" b="1" i="1" dirty="0">
                <a:solidFill>
                  <a:schemeClr val="tx1">
                    <a:lumMod val="65000"/>
                    <a:lumOff val="35000"/>
                  </a:schemeClr>
                </a:solidFill>
                <a:effectLst/>
                <a:highlight>
                  <a:srgbClr val="FFFF00"/>
                </a:highlight>
                <a:ea typeface="Calibri" panose="020F0502020204030204" pitchFamily="34" charset="0"/>
              </a:rPr>
              <a:t>72 hours </a:t>
            </a:r>
            <a:r>
              <a:rPr lang="en-US" sz="2000" b="1" i="1" u="sng" dirty="0">
                <a:solidFill>
                  <a:schemeClr val="tx1">
                    <a:lumMod val="65000"/>
                    <a:lumOff val="35000"/>
                  </a:schemeClr>
                </a:solidFill>
                <a:highlight>
                  <a:srgbClr val="FFFF00"/>
                </a:highlight>
                <a:ea typeface="Calibri" panose="020F0502020204030204" pitchFamily="34" charset="0"/>
              </a:rPr>
              <a:t>prior</a:t>
            </a:r>
            <a:r>
              <a:rPr lang="en-US" sz="2000" b="1" i="1" dirty="0">
                <a:solidFill>
                  <a:schemeClr val="tx1">
                    <a:lumMod val="65000"/>
                    <a:lumOff val="35000"/>
                  </a:schemeClr>
                </a:solidFill>
                <a:highlight>
                  <a:srgbClr val="FFFF00"/>
                </a:highlight>
                <a:ea typeface="Calibri" panose="020F0502020204030204" pitchFamily="34" charset="0"/>
              </a:rPr>
              <a:t> to your event or purchase date</a:t>
            </a:r>
            <a:r>
              <a:rPr lang="en-US" sz="2000" i="1" dirty="0">
                <a:solidFill>
                  <a:schemeClr val="tx1">
                    <a:lumMod val="65000"/>
                    <a:lumOff val="35000"/>
                  </a:schemeClr>
                </a:solidFill>
                <a:effectLst/>
                <a:ea typeface="Calibri" panose="020F0502020204030204" pitchFamily="34" charset="0"/>
              </a:rPr>
              <a:t> </a:t>
            </a:r>
            <a:r>
              <a:rPr lang="en-US" i="1" dirty="0">
                <a:solidFill>
                  <a:schemeClr val="tx1">
                    <a:lumMod val="65000"/>
                    <a:lumOff val="35000"/>
                  </a:schemeClr>
                </a:solidFill>
                <a:effectLst/>
                <a:ea typeface="Calibri" panose="020F0502020204030204" pitchFamily="34" charset="0"/>
              </a:rPr>
              <a:t>(allow more time for online orders)</a:t>
            </a:r>
            <a:r>
              <a:rPr lang="en-US" sz="2000" b="1" i="1" dirty="0">
                <a:solidFill>
                  <a:schemeClr val="tx1">
                    <a:lumMod val="65000"/>
                    <a:lumOff val="35000"/>
                  </a:schemeClr>
                </a:solidFill>
                <a:ea typeface="Calibri" panose="020F0502020204030204" pitchFamily="34" charset="0"/>
              </a:rPr>
              <a:t>!</a:t>
            </a:r>
          </a:p>
          <a:p>
            <a:pPr marL="800100" lvl="1" indent="-342900">
              <a:lnSpc>
                <a:spcPts val="1900"/>
              </a:lnSpc>
              <a:spcAft>
                <a:spcPts val="600"/>
              </a:spcAft>
              <a:buFont typeface="Arial" panose="020B0604020202020204" pitchFamily="34" charset="0"/>
              <a:buChar char="•"/>
            </a:pPr>
            <a:r>
              <a:rPr lang="en-US" sz="2000" i="1" dirty="0">
                <a:solidFill>
                  <a:schemeClr val="tx1">
                    <a:lumMod val="65000"/>
                    <a:lumOff val="35000"/>
                  </a:schemeClr>
                </a:solidFill>
                <a:effectLst/>
                <a:ea typeface="Calibri" panose="020F0502020204030204" pitchFamily="34" charset="0"/>
              </a:rPr>
              <a:t>Your advisor will email the </a:t>
            </a:r>
            <a:r>
              <a:rPr lang="en-US" sz="2000" i="1" dirty="0">
                <a:solidFill>
                  <a:schemeClr val="tx1">
                    <a:lumMod val="65000"/>
                    <a:lumOff val="35000"/>
                  </a:schemeClr>
                </a:solidFill>
                <a:ea typeface="Calibri" panose="020F0502020204030204" pitchFamily="34" charset="0"/>
              </a:rPr>
              <a:t>approved request forms and any supporting documentation to the SES Fiscal Team at </a:t>
            </a:r>
            <a:r>
              <a:rPr lang="en-US" sz="2000" i="1" u="sng" dirty="0">
                <a:ea typeface="Calibri" panose="020F0502020204030204" pitchFamily="34" charset="0"/>
                <a:hlinkClick r:id="rId3"/>
              </a:rPr>
              <a:t>getinvolved.finance@wsu.edu</a:t>
            </a:r>
            <a:r>
              <a:rPr lang="en-US" sz="2000" i="1" dirty="0">
                <a:effectLst/>
                <a:ea typeface="Calibri" panose="020F0502020204030204" pitchFamily="34" charset="0"/>
              </a:rPr>
              <a:t>. </a:t>
            </a:r>
          </a:p>
          <a:p>
            <a:pPr marL="800100" lvl="1" indent="-342900">
              <a:lnSpc>
                <a:spcPts val="1900"/>
              </a:lnSpc>
              <a:spcAft>
                <a:spcPts val="600"/>
              </a:spcAft>
              <a:buFont typeface="Arial" panose="020B0604020202020204" pitchFamily="34" charset="0"/>
              <a:buChar char="•"/>
            </a:pPr>
            <a:r>
              <a:rPr lang="en-US" sz="2000" i="1" dirty="0">
                <a:solidFill>
                  <a:schemeClr val="tx1">
                    <a:lumMod val="65000"/>
                    <a:lumOff val="35000"/>
                  </a:schemeClr>
                </a:solidFill>
                <a:effectLst/>
                <a:ea typeface="MS Mincho" panose="02020609040205080304" pitchFamily="49" charset="-128"/>
                <a:cs typeface="Calibri" panose="020F0502020204030204" pitchFamily="34" charset="0"/>
              </a:rPr>
              <a:t>When ordering online, ensure that the Pcard number </a:t>
            </a:r>
            <a:r>
              <a:rPr lang="en-US" sz="2000" b="1" i="1" u="sng" dirty="0">
                <a:solidFill>
                  <a:schemeClr val="tx1">
                    <a:lumMod val="65000"/>
                    <a:lumOff val="35000"/>
                  </a:schemeClr>
                </a:solidFill>
                <a:effectLst/>
                <a:ea typeface="MS Mincho" panose="02020609040205080304" pitchFamily="49" charset="-128"/>
                <a:cs typeface="Calibri" panose="020F0502020204030204" pitchFamily="34" charset="0"/>
              </a:rPr>
              <a:t>IS</a:t>
            </a:r>
            <a:r>
              <a:rPr lang="en-US" sz="2000" b="1" i="1" dirty="0">
                <a:solidFill>
                  <a:schemeClr val="tx1">
                    <a:lumMod val="65000"/>
                    <a:lumOff val="35000"/>
                  </a:schemeClr>
                </a:solidFill>
                <a:effectLst/>
                <a:ea typeface="MS Mincho" panose="02020609040205080304" pitchFamily="49" charset="-128"/>
                <a:cs typeface="Calibri" panose="020F0502020204030204" pitchFamily="34" charset="0"/>
              </a:rPr>
              <a:t> </a:t>
            </a:r>
            <a:r>
              <a:rPr lang="en-US" sz="2000" b="1" i="1" u="sng" dirty="0">
                <a:solidFill>
                  <a:schemeClr val="tx1">
                    <a:lumMod val="65000"/>
                    <a:lumOff val="35000"/>
                  </a:schemeClr>
                </a:solidFill>
                <a:effectLst/>
                <a:ea typeface="MS Mincho" panose="02020609040205080304" pitchFamily="49" charset="-128"/>
                <a:cs typeface="Calibri" panose="020F0502020204030204" pitchFamily="34" charset="0"/>
              </a:rPr>
              <a:t>NOT</a:t>
            </a:r>
            <a:r>
              <a:rPr lang="en-US" sz="2000" i="1" dirty="0">
                <a:solidFill>
                  <a:schemeClr val="tx1">
                    <a:lumMod val="65000"/>
                    <a:lumOff val="35000"/>
                  </a:schemeClr>
                </a:solidFill>
                <a:effectLst/>
                <a:ea typeface="MS Mincho" panose="02020609040205080304" pitchFamily="49" charset="-128"/>
                <a:cs typeface="Calibri" panose="020F0502020204030204" pitchFamily="34" charset="0"/>
              </a:rPr>
              <a:t> </a:t>
            </a:r>
            <a:r>
              <a:rPr lang="en-US" sz="2000" b="1" i="1" u="sng" dirty="0">
                <a:solidFill>
                  <a:schemeClr val="tx1">
                    <a:lumMod val="65000"/>
                    <a:lumOff val="35000"/>
                  </a:schemeClr>
                </a:solidFill>
                <a:effectLst/>
                <a:ea typeface="MS Mincho" panose="02020609040205080304" pitchFamily="49" charset="-128"/>
                <a:cs typeface="Calibri" panose="020F0502020204030204" pitchFamily="34" charset="0"/>
              </a:rPr>
              <a:t>SAVED</a:t>
            </a:r>
            <a:r>
              <a:rPr lang="en-US" sz="2000" i="1" dirty="0">
                <a:solidFill>
                  <a:schemeClr val="tx1">
                    <a:lumMod val="65000"/>
                    <a:lumOff val="35000"/>
                  </a:schemeClr>
                </a:solidFill>
                <a:effectLst/>
                <a:ea typeface="MS Mincho" panose="02020609040205080304" pitchFamily="49" charset="-128"/>
                <a:cs typeface="Calibri" panose="020F0502020204030204" pitchFamily="34" charset="0"/>
              </a:rPr>
              <a:t> in a personal account; our SES Fiscal Team assists with online orders using (or setting up) business accounts</a:t>
            </a:r>
            <a:r>
              <a:rPr lang="en-US" sz="2000" i="1" dirty="0">
                <a:solidFill>
                  <a:schemeClr val="tx1">
                    <a:lumMod val="65000"/>
                    <a:lumOff val="35000"/>
                  </a:schemeClr>
                </a:solidFill>
              </a:rPr>
              <a:t>. Keep the Pcard secure until you return it to the SES Fiscal Team (or advisors).  Report lost or stolen cards </a:t>
            </a:r>
            <a:r>
              <a:rPr lang="en-US" sz="2000" b="1" i="1" u="sng" dirty="0">
                <a:solidFill>
                  <a:schemeClr val="tx1">
                    <a:lumMod val="65000"/>
                    <a:lumOff val="35000"/>
                  </a:schemeClr>
                </a:solidFill>
              </a:rPr>
              <a:t>IMMEDIATELY</a:t>
            </a:r>
            <a:r>
              <a:rPr lang="en-US" sz="2000" i="1" dirty="0">
                <a:solidFill>
                  <a:schemeClr val="tx1">
                    <a:lumMod val="65000"/>
                    <a:lumOff val="35000"/>
                  </a:schemeClr>
                </a:solidFill>
              </a:rPr>
              <a:t> to the Cardholder.</a:t>
            </a:r>
          </a:p>
          <a:p>
            <a:pPr marL="800100" lvl="1" indent="-342900">
              <a:lnSpc>
                <a:spcPts val="1900"/>
              </a:lnSpc>
              <a:spcAft>
                <a:spcPts val="600"/>
              </a:spcAft>
              <a:buFont typeface="Arial" panose="020B0604020202020204" pitchFamily="34" charset="0"/>
              <a:buChar char="•"/>
            </a:pPr>
            <a:r>
              <a:rPr lang="en-US" sz="2000" i="1" dirty="0">
                <a:solidFill>
                  <a:schemeClr val="tx1">
                    <a:lumMod val="65000"/>
                    <a:lumOff val="35000"/>
                  </a:schemeClr>
                </a:solidFill>
                <a:effectLst/>
                <a:ea typeface="MS Mincho" panose="02020609040205080304" pitchFamily="49" charset="-128"/>
                <a:cs typeface="Calibri" panose="020F0502020204030204" pitchFamily="34" charset="0"/>
              </a:rPr>
              <a:t>Scan and email any receipts, invoices, attendee lists, etc. to </a:t>
            </a:r>
            <a:r>
              <a:rPr lang="en-US" sz="2000" b="1" i="1" dirty="0">
                <a:solidFill>
                  <a:schemeClr val="accent1"/>
                </a:solidFill>
                <a:hlinkClick r:id="rId3">
                  <a:extLst>
                    <a:ext uri="{A12FA001-AC4F-418D-AE19-62706E023703}">
                      <ahyp:hlinkClr xmlns:ahyp="http://schemas.microsoft.com/office/drawing/2018/hyperlinkcolor" val="tx"/>
                    </a:ext>
                  </a:extLst>
                </a:hlinkClick>
              </a:rPr>
              <a:t>getinvolved.finance@wsu.edu</a:t>
            </a:r>
            <a:r>
              <a:rPr lang="en-US" sz="2000" b="1" i="1" dirty="0">
                <a:solidFill>
                  <a:schemeClr val="accent1"/>
                </a:solidFill>
              </a:rPr>
              <a:t> </a:t>
            </a:r>
            <a:r>
              <a:rPr lang="en-US" sz="2000" b="1" i="1" dirty="0">
                <a:solidFill>
                  <a:schemeClr val="tx1">
                    <a:lumMod val="65000"/>
                    <a:lumOff val="35000"/>
                  </a:schemeClr>
                </a:solidFill>
                <a:effectLst/>
                <a:ea typeface="MS Mincho" panose="02020609040205080304" pitchFamily="49" charset="-128"/>
                <a:cs typeface="Calibri" panose="020F0502020204030204" pitchFamily="34" charset="0"/>
              </a:rPr>
              <a:t>immediately</a:t>
            </a:r>
            <a:r>
              <a:rPr lang="en-US" sz="2000" i="1" dirty="0">
                <a:solidFill>
                  <a:schemeClr val="tx1">
                    <a:lumMod val="65000"/>
                    <a:lumOff val="35000"/>
                  </a:schemeClr>
                </a:solidFill>
                <a:effectLst/>
                <a:ea typeface="MS Mincho" panose="02020609040205080304" pitchFamily="49" charset="-128"/>
                <a:cs typeface="Calibri" panose="020F0502020204030204" pitchFamily="34" charset="0"/>
              </a:rPr>
              <a:t> after the event.</a:t>
            </a:r>
            <a:endParaRPr lang="en-US" sz="2000" i="1" dirty="0">
              <a:solidFill>
                <a:schemeClr val="tx1">
                  <a:lumMod val="65000"/>
                  <a:lumOff val="35000"/>
                </a:schemeClr>
              </a:solidFill>
            </a:endParaRPr>
          </a:p>
        </p:txBody>
      </p:sp>
      <p:sp>
        <p:nvSpPr>
          <p:cNvPr id="2" name="TextBox 1">
            <a:extLst>
              <a:ext uri="{FF2B5EF4-FFF2-40B4-BE49-F238E27FC236}">
                <a16:creationId xmlns:a16="http://schemas.microsoft.com/office/drawing/2014/main" id="{2904A31B-C46B-304C-71C8-403BCBEE1BF5}"/>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spTree>
    <p:extLst>
      <p:ext uri="{BB962C8B-B14F-4D97-AF65-F5344CB8AC3E}">
        <p14:creationId xmlns:p14="http://schemas.microsoft.com/office/powerpoint/2010/main" val="2717620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CD7AFA-E567-5C70-6E55-526C158B1311}"/>
              </a:ext>
            </a:extLst>
          </p:cNvPr>
          <p:cNvSpPr txBox="1"/>
          <p:nvPr/>
        </p:nvSpPr>
        <p:spPr>
          <a:xfrm>
            <a:off x="314037" y="366110"/>
            <a:ext cx="11563927" cy="6407908"/>
          </a:xfrm>
          <a:prstGeom prst="rect">
            <a:avLst/>
          </a:prstGeom>
          <a:noFill/>
        </p:spPr>
        <p:txBody>
          <a:bodyPr wrap="square">
            <a:spAutoFit/>
          </a:bodyPr>
          <a:lstStyle/>
          <a:p>
            <a:r>
              <a:rPr lang="en-US" sz="4800" b="1" dirty="0">
                <a:solidFill>
                  <a:schemeClr val="tx1">
                    <a:lumMod val="75000"/>
                    <a:lumOff val="25000"/>
                  </a:schemeClr>
                </a:solidFill>
                <a:latin typeface="Corbel" panose="020B0503020204020204" pitchFamily="34" charset="0"/>
              </a:rPr>
              <a:t>Pcard Requests </a:t>
            </a:r>
            <a:r>
              <a:rPr lang="en-US" sz="2400" i="1" dirty="0">
                <a:solidFill>
                  <a:schemeClr val="tx1">
                    <a:lumMod val="75000"/>
                    <a:lumOff val="25000"/>
                  </a:schemeClr>
                </a:solidFill>
                <a:latin typeface="Corbel" panose="020B0503020204020204" pitchFamily="34" charset="0"/>
              </a:rPr>
              <a:t>(cont’d)</a:t>
            </a:r>
          </a:p>
          <a:p>
            <a:endParaRPr lang="en-US" b="1" dirty="0">
              <a:latin typeface="Corbel" panose="020B0503020204020204" pitchFamily="34" charset="0"/>
            </a:endParaRPr>
          </a:p>
          <a:p>
            <a:pPr marL="342900" indent="-342900">
              <a:lnSpc>
                <a:spcPts val="1600"/>
              </a:lnSpc>
              <a:spcBef>
                <a:spcPts val="1200"/>
              </a:spcBef>
              <a:spcAft>
                <a:spcPts val="1200"/>
              </a:spcAft>
              <a:buFont typeface="Arial" panose="020B0604020202020204" pitchFamily="34" charset="0"/>
              <a:buChar char="•"/>
            </a:pPr>
            <a:r>
              <a:rPr lang="en-US" sz="2400" b="1" u="sng" dirty="0">
                <a:solidFill>
                  <a:srgbClr val="9E0605"/>
                </a:solidFill>
                <a:latin typeface="Corbel" panose="020B0503020204020204" pitchFamily="34" charset="0"/>
              </a:rPr>
              <a:t>Pcard Restricted Purchases</a:t>
            </a:r>
          </a:p>
          <a:p>
            <a:pPr marL="800100" lvl="1" indent="-342900">
              <a:lnSpc>
                <a:spcPts val="1600"/>
              </a:lnSpc>
              <a:spcAft>
                <a:spcPts val="600"/>
              </a:spcAft>
              <a:buFont typeface="Arial" panose="020B0604020202020204" pitchFamily="34" charset="0"/>
              <a:buChar char="•"/>
            </a:pPr>
            <a:r>
              <a:rPr lang="en-US" sz="2000" i="1" dirty="0">
                <a:solidFill>
                  <a:schemeClr val="tx1">
                    <a:lumMod val="65000"/>
                    <a:lumOff val="35000"/>
                  </a:schemeClr>
                </a:solidFill>
                <a:latin typeface="Corbel" panose="020B0503020204020204" pitchFamily="34" charset="0"/>
              </a:rPr>
              <a:t>Pcards CANNOT be used at the following merchants:</a:t>
            </a:r>
          </a:p>
          <a:p>
            <a:pPr marL="1257300" lvl="2" indent="-342900">
              <a:lnSpc>
                <a:spcPts val="1600"/>
              </a:lnSpc>
              <a:spcAft>
                <a:spcPts val="600"/>
              </a:spcAft>
              <a:buFont typeface="Arial" panose="020B0604020202020204" pitchFamily="34" charset="0"/>
              <a:buChar char="•"/>
              <a:tabLst>
                <a:tab pos="461963" algn="l"/>
                <a:tab pos="2630488" algn="l"/>
                <a:tab pos="4572000" algn="l"/>
                <a:tab pos="6173788" algn="l"/>
                <a:tab pos="8916988" algn="l"/>
              </a:tabLst>
            </a:pPr>
            <a:r>
              <a:rPr lang="en-US" dirty="0">
                <a:latin typeface="Corbel" panose="020B0503020204020204" pitchFamily="34" charset="0"/>
              </a:rPr>
              <a:t>Carlita’s </a:t>
            </a:r>
            <a:r>
              <a:rPr lang="en-US" sz="1400" i="1" dirty="0">
                <a:latin typeface="Corbel" panose="020B0503020204020204" pitchFamily="34" charset="0"/>
              </a:rPr>
              <a:t>(CUB)</a:t>
            </a:r>
          </a:p>
          <a:p>
            <a:pPr marL="1257300" lvl="2" indent="-342900">
              <a:lnSpc>
                <a:spcPts val="1600"/>
              </a:lnSpc>
              <a:spcAft>
                <a:spcPts val="600"/>
              </a:spcAft>
              <a:buFont typeface="Arial" panose="020B0604020202020204" pitchFamily="34" charset="0"/>
              <a:buChar char="•"/>
              <a:tabLst>
                <a:tab pos="461963" algn="l"/>
                <a:tab pos="2630488" algn="l"/>
                <a:tab pos="4572000" algn="l"/>
                <a:tab pos="6173788" algn="l"/>
                <a:tab pos="8916988" algn="l"/>
              </a:tabLst>
            </a:pPr>
            <a:r>
              <a:rPr lang="en-US" dirty="0">
                <a:latin typeface="Corbel" panose="020B0503020204020204" pitchFamily="34" charset="0"/>
              </a:rPr>
              <a:t>Freshens </a:t>
            </a:r>
            <a:r>
              <a:rPr lang="en-US" sz="1400" i="1" dirty="0">
                <a:latin typeface="Corbel" panose="020B0503020204020204" pitchFamily="34" charset="0"/>
              </a:rPr>
              <a:t>(CUB or Chinook)</a:t>
            </a:r>
          </a:p>
          <a:p>
            <a:pPr marL="1257300" lvl="2" indent="-342900">
              <a:lnSpc>
                <a:spcPts val="1600"/>
              </a:lnSpc>
              <a:spcAft>
                <a:spcPts val="600"/>
              </a:spcAft>
              <a:buFont typeface="Arial" panose="020B0604020202020204" pitchFamily="34" charset="0"/>
              <a:buChar char="•"/>
              <a:tabLst>
                <a:tab pos="461963" algn="l"/>
                <a:tab pos="2630488" algn="l"/>
                <a:tab pos="4572000" algn="l"/>
                <a:tab pos="6173788" algn="l"/>
                <a:tab pos="8916988" algn="l"/>
              </a:tabLst>
            </a:pPr>
            <a:r>
              <a:rPr lang="en-US" dirty="0">
                <a:latin typeface="Corbel" panose="020B0503020204020204" pitchFamily="34" charset="0"/>
              </a:rPr>
              <a:t>Little Caesars </a:t>
            </a:r>
            <a:r>
              <a:rPr lang="en-US" sz="1400" i="1" dirty="0">
                <a:latin typeface="Corbel" panose="020B0503020204020204" pitchFamily="34" charset="0"/>
              </a:rPr>
              <a:t>(CUB) </a:t>
            </a:r>
          </a:p>
          <a:p>
            <a:pPr marL="1257300" lvl="2" indent="-342900">
              <a:lnSpc>
                <a:spcPts val="1600"/>
              </a:lnSpc>
              <a:spcAft>
                <a:spcPts val="600"/>
              </a:spcAft>
              <a:buFont typeface="Arial" panose="020B0604020202020204" pitchFamily="34" charset="0"/>
              <a:buChar char="•"/>
              <a:tabLst>
                <a:tab pos="461963" algn="l"/>
                <a:tab pos="2630488" algn="l"/>
                <a:tab pos="4572000" algn="l"/>
                <a:tab pos="6173788" algn="l"/>
                <a:tab pos="8916988" algn="l"/>
              </a:tabLst>
            </a:pPr>
            <a:r>
              <a:rPr lang="en-US" dirty="0">
                <a:latin typeface="Corbel" panose="020B0503020204020204" pitchFamily="34" charset="0"/>
              </a:rPr>
              <a:t>Starbucks </a:t>
            </a:r>
            <a:r>
              <a:rPr lang="en-US" sz="1400" i="1" dirty="0">
                <a:latin typeface="Corbel" panose="020B0503020204020204" pitchFamily="34" charset="0"/>
              </a:rPr>
              <a:t>(Spark)</a:t>
            </a:r>
          </a:p>
          <a:p>
            <a:pPr marL="1257300" lvl="2" indent="-342900">
              <a:lnSpc>
                <a:spcPts val="1600"/>
              </a:lnSpc>
              <a:spcAft>
                <a:spcPts val="600"/>
              </a:spcAft>
              <a:buFont typeface="Arial" panose="020B0604020202020204" pitchFamily="34" charset="0"/>
              <a:buChar char="•"/>
              <a:tabLst>
                <a:tab pos="461963" algn="l"/>
                <a:tab pos="2630488" algn="l"/>
                <a:tab pos="4572000" algn="l"/>
                <a:tab pos="6173788" algn="l"/>
                <a:tab pos="8916988" algn="l"/>
              </a:tabLst>
            </a:pPr>
            <a:r>
              <a:rPr lang="en-US" dirty="0">
                <a:latin typeface="Corbel" panose="020B0503020204020204" pitchFamily="34" charset="0"/>
              </a:rPr>
              <a:t>WinCo </a:t>
            </a:r>
            <a:endParaRPr lang="en-US" i="1" dirty="0">
              <a:latin typeface="Corbel" panose="020B0503020204020204" pitchFamily="34" charset="0"/>
            </a:endParaRPr>
          </a:p>
          <a:p>
            <a:pPr marL="1257300" lvl="2" indent="-342900">
              <a:lnSpc>
                <a:spcPts val="1600"/>
              </a:lnSpc>
              <a:spcAft>
                <a:spcPts val="600"/>
              </a:spcAft>
              <a:buFont typeface="Arial" panose="020B0604020202020204" pitchFamily="34" charset="0"/>
              <a:buChar char="•"/>
              <a:tabLst>
                <a:tab pos="461963" algn="l"/>
                <a:tab pos="2630488" algn="l"/>
                <a:tab pos="4572000" algn="l"/>
                <a:tab pos="6173788" algn="l"/>
                <a:tab pos="8916988" algn="l"/>
              </a:tabLst>
            </a:pPr>
            <a:r>
              <a:rPr lang="en-US" dirty="0">
                <a:latin typeface="Corbel" panose="020B0503020204020204" pitchFamily="34" charset="0"/>
              </a:rPr>
              <a:t>WSU Athletics </a:t>
            </a:r>
          </a:p>
          <a:p>
            <a:pPr marL="1257300" lvl="2" indent="-342900">
              <a:lnSpc>
                <a:spcPts val="1600"/>
              </a:lnSpc>
              <a:spcAft>
                <a:spcPts val="600"/>
              </a:spcAft>
              <a:buFont typeface="Arial" panose="020B0604020202020204" pitchFamily="34" charset="0"/>
              <a:buChar char="•"/>
              <a:tabLst>
                <a:tab pos="461963" algn="l"/>
                <a:tab pos="2630488" algn="l"/>
                <a:tab pos="4572000" algn="l"/>
                <a:tab pos="6173788" algn="l"/>
                <a:tab pos="8916988" algn="l"/>
              </a:tabLst>
            </a:pPr>
            <a:r>
              <a:rPr lang="en-US" dirty="0">
                <a:latin typeface="Corbel" panose="020B0503020204020204" pitchFamily="34" charset="0"/>
              </a:rPr>
              <a:t>WSU CougPrints Plus</a:t>
            </a:r>
          </a:p>
          <a:p>
            <a:pPr marL="1257300" lvl="2" indent="-342900">
              <a:lnSpc>
                <a:spcPts val="1600"/>
              </a:lnSpc>
              <a:spcAft>
                <a:spcPts val="600"/>
              </a:spcAft>
              <a:buFont typeface="Arial" panose="020B0604020202020204" pitchFamily="34" charset="0"/>
              <a:buChar char="•"/>
              <a:tabLst>
                <a:tab pos="461963" algn="l"/>
                <a:tab pos="2630488" algn="l"/>
                <a:tab pos="4572000" algn="l"/>
                <a:tab pos="6173788" algn="l"/>
                <a:tab pos="8916988" algn="l"/>
              </a:tabLst>
            </a:pPr>
            <a:r>
              <a:rPr lang="en-US" dirty="0">
                <a:latin typeface="Corbel" panose="020B0503020204020204" pitchFamily="34" charset="0"/>
              </a:rPr>
              <a:t>WSU Creamery/Ferdinand’s</a:t>
            </a:r>
          </a:p>
          <a:p>
            <a:pPr marL="1257300" lvl="2" indent="-342900">
              <a:lnSpc>
                <a:spcPts val="1600"/>
              </a:lnSpc>
              <a:spcAft>
                <a:spcPts val="600"/>
              </a:spcAft>
              <a:buFont typeface="Arial" panose="020B0604020202020204" pitchFamily="34" charset="0"/>
              <a:buChar char="•"/>
              <a:tabLst>
                <a:tab pos="461963" algn="l"/>
                <a:tab pos="2630488" algn="l"/>
                <a:tab pos="4572000" algn="l"/>
                <a:tab pos="6173788" algn="l"/>
                <a:tab pos="8916988" algn="l"/>
              </a:tabLst>
            </a:pPr>
            <a:r>
              <a:rPr lang="en-US" dirty="0">
                <a:latin typeface="Corbel" panose="020B0503020204020204" pitchFamily="34" charset="0"/>
              </a:rPr>
              <a:t>WSU</a:t>
            </a:r>
            <a:r>
              <a:rPr lang="en-US" sz="1400" dirty="0">
                <a:latin typeface="Corbel" panose="020B0503020204020204" pitchFamily="34" charset="0"/>
              </a:rPr>
              <a:t> </a:t>
            </a:r>
            <a:r>
              <a:rPr lang="en-US" sz="1400" i="1" dirty="0">
                <a:latin typeface="Corbel" panose="020B0503020204020204" pitchFamily="34" charset="0"/>
              </a:rPr>
              <a:t>(Any Other) </a:t>
            </a:r>
            <a:r>
              <a:rPr lang="en-US" dirty="0">
                <a:latin typeface="Corbel" panose="020B0503020204020204" pitchFamily="34" charset="0"/>
              </a:rPr>
              <a:t>Departments</a:t>
            </a:r>
          </a:p>
          <a:p>
            <a:pPr marL="1257300" lvl="2" indent="-342900">
              <a:lnSpc>
                <a:spcPts val="1600"/>
              </a:lnSpc>
              <a:spcAft>
                <a:spcPts val="600"/>
              </a:spcAft>
              <a:buFont typeface="Arial" panose="020B0604020202020204" pitchFamily="34" charset="0"/>
              <a:buChar char="•"/>
              <a:tabLst>
                <a:tab pos="461963" algn="l"/>
                <a:tab pos="2630488" algn="l"/>
                <a:tab pos="4572000" algn="l"/>
                <a:tab pos="6173788" algn="l"/>
                <a:tab pos="8916988" algn="l"/>
              </a:tabLst>
            </a:pPr>
            <a:r>
              <a:rPr lang="en-US" dirty="0">
                <a:latin typeface="Corbel" panose="020B0503020204020204" pitchFamily="34" charset="0"/>
              </a:rPr>
              <a:t>WSU Transportation Services</a:t>
            </a:r>
          </a:p>
          <a:p>
            <a:pPr marL="800100" lvl="1" indent="-342900">
              <a:lnSpc>
                <a:spcPts val="1600"/>
              </a:lnSpc>
              <a:spcAft>
                <a:spcPts val="1200"/>
              </a:spcAft>
              <a:buFont typeface="Arial" panose="020B0604020202020204" pitchFamily="34" charset="0"/>
              <a:buChar char="•"/>
            </a:pPr>
            <a:r>
              <a:rPr lang="en-US" sz="2000" i="1" dirty="0">
                <a:solidFill>
                  <a:schemeClr val="tx1">
                    <a:lumMod val="65000"/>
                    <a:lumOff val="35000"/>
                  </a:schemeClr>
                </a:solidFill>
                <a:latin typeface="Corbel" panose="020B0503020204020204" pitchFamily="34" charset="0"/>
              </a:rPr>
              <a:t>You are not allowed to purchase WSU products (excluding items with WSU logo) from any outside vendors </a:t>
            </a:r>
            <a:r>
              <a:rPr lang="en-US" sz="1600" i="1" dirty="0">
                <a:solidFill>
                  <a:schemeClr val="tx1">
                    <a:lumMod val="65000"/>
                    <a:lumOff val="35000"/>
                  </a:schemeClr>
                </a:solidFill>
                <a:latin typeface="Corbel" panose="020B0503020204020204" pitchFamily="34" charset="0"/>
              </a:rPr>
              <a:t>(for example, Cougar Gold Cheese should be purchased directly from WSU Ferdinand’s, </a:t>
            </a:r>
            <a:r>
              <a:rPr lang="en-US" sz="1600" i="1" u="sng" dirty="0">
                <a:solidFill>
                  <a:schemeClr val="tx1">
                    <a:lumMod val="65000"/>
                    <a:lumOff val="35000"/>
                  </a:schemeClr>
                </a:solidFill>
                <a:latin typeface="Corbel" panose="020B0503020204020204" pitchFamily="34" charset="0"/>
              </a:rPr>
              <a:t>not</a:t>
            </a:r>
            <a:r>
              <a:rPr lang="en-US" sz="1600" i="1" dirty="0">
                <a:solidFill>
                  <a:schemeClr val="tx1">
                    <a:lumMod val="65000"/>
                    <a:lumOff val="35000"/>
                  </a:schemeClr>
                </a:solidFill>
                <a:latin typeface="Corbel" panose="020B0503020204020204" pitchFamily="34" charset="0"/>
              </a:rPr>
              <a:t> Rosauers).</a:t>
            </a:r>
          </a:p>
          <a:p>
            <a:pPr marL="800100" lvl="1" indent="-342900">
              <a:lnSpc>
                <a:spcPts val="1600"/>
              </a:lnSpc>
              <a:spcAft>
                <a:spcPts val="1200"/>
              </a:spcAft>
              <a:buFont typeface="Arial" panose="020B0604020202020204" pitchFamily="34" charset="0"/>
              <a:buChar char="•"/>
            </a:pPr>
            <a:r>
              <a:rPr lang="en-US" sz="2000" i="1" dirty="0">
                <a:solidFill>
                  <a:schemeClr val="tx1">
                    <a:lumMod val="65000"/>
                    <a:lumOff val="35000"/>
                  </a:schemeClr>
                </a:solidFill>
                <a:latin typeface="Corbel" panose="020B0503020204020204" pitchFamily="34" charset="0"/>
              </a:rPr>
              <a:t>Some purchases are restricted/prohibited for Pcard transactions, and a restricted purchase exception request is needed prior to the purchase.  Please </a:t>
            </a:r>
            <a:r>
              <a:rPr lang="en-US" sz="2000" b="1" i="1" dirty="0">
                <a:solidFill>
                  <a:schemeClr val="tx1">
                    <a:lumMod val="65000"/>
                    <a:lumOff val="35000"/>
                  </a:schemeClr>
                </a:solidFill>
                <a:latin typeface="Corbel" panose="020B0503020204020204" pitchFamily="34" charset="0"/>
              </a:rPr>
              <a:t>allow additional time </a:t>
            </a:r>
            <a:r>
              <a:rPr lang="en-US" sz="2000" i="1" dirty="0">
                <a:solidFill>
                  <a:schemeClr val="tx1">
                    <a:lumMod val="65000"/>
                    <a:lumOff val="35000"/>
                  </a:schemeClr>
                </a:solidFill>
                <a:latin typeface="Corbel" panose="020B0503020204020204" pitchFamily="34" charset="0"/>
              </a:rPr>
              <a:t>for the SES Fiscal Team to request approval.  The primary restricted Pcard purchases include (but are not limited to) alcohol, entertainment, equipment/furnishings, fuel, internal WSU department purchases, personal purchases, speaker fees, travel, and weapons.</a:t>
            </a:r>
          </a:p>
        </p:txBody>
      </p:sp>
      <p:sp>
        <p:nvSpPr>
          <p:cNvPr id="2" name="TextBox 1">
            <a:extLst>
              <a:ext uri="{FF2B5EF4-FFF2-40B4-BE49-F238E27FC236}">
                <a16:creationId xmlns:a16="http://schemas.microsoft.com/office/drawing/2014/main" id="{56113713-E28F-FA28-218D-D590C1DDB649}"/>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spTree>
    <p:extLst>
      <p:ext uri="{BB962C8B-B14F-4D97-AF65-F5344CB8AC3E}">
        <p14:creationId xmlns:p14="http://schemas.microsoft.com/office/powerpoint/2010/main" val="3497410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5D666-F19A-7CFD-38DB-2819D20A4FA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8207202-3507-19A2-14A0-F01F10595032}"/>
              </a:ext>
            </a:extLst>
          </p:cNvPr>
          <p:cNvSpPr txBox="1"/>
          <p:nvPr/>
        </p:nvSpPr>
        <p:spPr>
          <a:xfrm>
            <a:off x="314037" y="323273"/>
            <a:ext cx="11563927" cy="5842625"/>
          </a:xfrm>
          <a:prstGeom prst="rect">
            <a:avLst/>
          </a:prstGeom>
          <a:noFill/>
        </p:spPr>
        <p:txBody>
          <a:bodyPr wrap="square">
            <a:spAutoFit/>
          </a:bodyPr>
          <a:lstStyle/>
          <a:p>
            <a:r>
              <a:rPr lang="en-US" sz="4400" b="1" dirty="0">
                <a:solidFill>
                  <a:schemeClr val="tx1">
                    <a:lumMod val="75000"/>
                    <a:lumOff val="25000"/>
                  </a:schemeClr>
                </a:solidFill>
                <a:latin typeface="Corbel" panose="020B0503020204020204" pitchFamily="34" charset="0"/>
              </a:rPr>
              <a:t>PO Requests </a:t>
            </a:r>
          </a:p>
          <a:p>
            <a:endParaRPr lang="en-US" b="1" dirty="0">
              <a:latin typeface="Corbel" panose="020B0503020204020204" pitchFamily="34" charset="0"/>
            </a:endParaRPr>
          </a:p>
          <a:p>
            <a:pPr marL="342900" indent="-342900">
              <a:lnSpc>
                <a:spcPts val="2800"/>
              </a:lnSpc>
              <a:spcBef>
                <a:spcPts val="1800"/>
              </a:spcBef>
              <a:spcAft>
                <a:spcPts val="1800"/>
              </a:spcAft>
              <a:buFont typeface="Arial" panose="020B0604020202020204" pitchFamily="34" charset="0"/>
              <a:buChar char="•"/>
            </a:pPr>
            <a:r>
              <a:rPr lang="en-US" sz="2800" b="1" u="sng" dirty="0">
                <a:solidFill>
                  <a:srgbClr val="9E0605"/>
                </a:solidFill>
                <a:effectLst/>
                <a:latin typeface="Corbel" panose="020B0503020204020204" pitchFamily="34" charset="0"/>
                <a:ea typeface="MS Mincho" panose="02020609040205080304" pitchFamily="49" charset="-128"/>
                <a:cs typeface="Calibri" panose="020F0502020204030204" pitchFamily="34" charset="0"/>
              </a:rPr>
              <a:t>Purchase Orders</a:t>
            </a:r>
            <a:r>
              <a:rPr lang="en-US" sz="2800" b="1" dirty="0">
                <a:solidFill>
                  <a:srgbClr val="9E0605"/>
                </a:solidFill>
                <a:effectLst/>
                <a:latin typeface="Corbel" panose="020B0503020204020204" pitchFamily="34" charset="0"/>
                <a:ea typeface="MS Mincho" panose="02020609040205080304" pitchFamily="49" charset="-128"/>
                <a:cs typeface="Calibri" panose="020F0502020204030204" pitchFamily="34" charset="0"/>
              </a:rPr>
              <a:t> (POs) are used for transactions with suppliers/vendors outside of WSU</a:t>
            </a:r>
            <a:r>
              <a:rPr lang="en-US" sz="2800" dirty="0">
                <a:solidFill>
                  <a:srgbClr val="9E0605"/>
                </a:solidFill>
                <a:effectLst/>
                <a:latin typeface="Corbel" panose="020B0503020204020204" pitchFamily="34" charset="0"/>
                <a:ea typeface="MS Mincho" panose="02020609040205080304" pitchFamily="49" charset="-128"/>
                <a:cs typeface="Calibri" panose="020F0502020204030204" pitchFamily="34" charset="0"/>
              </a:rPr>
              <a:t> </a:t>
            </a:r>
            <a:r>
              <a:rPr lang="en-US" sz="2800" i="1" dirty="0">
                <a:solidFill>
                  <a:srgbClr val="9E0605"/>
                </a:solidFill>
                <a:effectLst/>
                <a:latin typeface="Corbel" panose="020B0503020204020204" pitchFamily="34" charset="0"/>
                <a:ea typeface="MS Mincho" panose="02020609040205080304" pitchFamily="49" charset="-128"/>
                <a:cs typeface="Calibri" panose="020F0502020204030204" pitchFamily="34" charset="0"/>
              </a:rPr>
              <a:t>(i.e., Rosauers, Safeway)</a:t>
            </a:r>
            <a:r>
              <a:rPr lang="en-US" sz="2800" dirty="0">
                <a:solidFill>
                  <a:srgbClr val="9E0605"/>
                </a:solidFill>
                <a:effectLst/>
                <a:latin typeface="Corbel" panose="020B0503020204020204" pitchFamily="34" charset="0"/>
                <a:ea typeface="MS Mincho" panose="02020609040205080304" pitchFamily="49" charset="-128"/>
                <a:cs typeface="Calibri" panose="020F0502020204030204" pitchFamily="34" charset="0"/>
              </a:rPr>
              <a:t>.  The supplier/vendor will submit an invoice to WSU (usually) </a:t>
            </a:r>
            <a:r>
              <a:rPr lang="en-US" sz="2800" u="sng" dirty="0">
                <a:solidFill>
                  <a:srgbClr val="9E0605"/>
                </a:solidFill>
                <a:effectLst/>
                <a:latin typeface="Corbel" panose="020B0503020204020204" pitchFamily="34" charset="0"/>
                <a:ea typeface="MS Mincho" panose="02020609040205080304" pitchFamily="49" charset="-128"/>
                <a:cs typeface="Calibri" panose="020F0502020204030204" pitchFamily="34" charset="0"/>
              </a:rPr>
              <a:t>after</a:t>
            </a:r>
            <a:r>
              <a:rPr lang="en-US" sz="2800" dirty="0">
                <a:solidFill>
                  <a:srgbClr val="9E0605"/>
                </a:solidFill>
                <a:effectLst/>
                <a:latin typeface="Corbel" panose="020B0503020204020204" pitchFamily="34" charset="0"/>
                <a:ea typeface="MS Mincho" panose="02020609040205080304" pitchFamily="49" charset="-128"/>
                <a:cs typeface="Calibri" panose="020F0502020204030204" pitchFamily="34" charset="0"/>
              </a:rPr>
              <a:t> the purchase is made or service is provided.  </a:t>
            </a:r>
          </a:p>
          <a:p>
            <a:pPr marL="800100" lvl="1" indent="-342900">
              <a:lnSpc>
                <a:spcPts val="2200"/>
              </a:lnSpc>
              <a:spcAft>
                <a:spcPts val="1200"/>
              </a:spcAft>
              <a:buFont typeface="Arial" panose="020B0604020202020204" pitchFamily="34" charset="0"/>
              <a:buChar char="•"/>
            </a:pPr>
            <a:r>
              <a:rPr lang="en-US" sz="2200" i="1" dirty="0">
                <a:solidFill>
                  <a:schemeClr val="tx1">
                    <a:lumMod val="65000"/>
                    <a:lumOff val="35000"/>
                  </a:schemeClr>
                </a:solidFill>
                <a:latin typeface="Corbel" panose="020B0503020204020204" pitchFamily="34" charset="0"/>
                <a:ea typeface="Calibri" panose="020F0502020204030204" pitchFamily="34" charset="0"/>
              </a:rPr>
              <a:t>Submit your completed </a:t>
            </a:r>
            <a:r>
              <a:rPr lang="en-US" sz="2200" b="1" i="1" dirty="0">
                <a:solidFill>
                  <a:schemeClr val="tx1">
                    <a:lumMod val="65000"/>
                    <a:lumOff val="35000"/>
                  </a:schemeClr>
                </a:solidFill>
                <a:latin typeface="Corbel" panose="020B0503020204020204" pitchFamily="34" charset="0"/>
                <a:ea typeface="Calibri" panose="020F0502020204030204" pitchFamily="34" charset="0"/>
              </a:rPr>
              <a:t>Purchase Request</a:t>
            </a:r>
            <a:r>
              <a:rPr lang="en-US" sz="2200" i="1" dirty="0">
                <a:solidFill>
                  <a:schemeClr val="tx1">
                    <a:lumMod val="65000"/>
                    <a:lumOff val="35000"/>
                  </a:schemeClr>
                </a:solidFill>
                <a:latin typeface="Corbel" panose="020B0503020204020204" pitchFamily="34" charset="0"/>
                <a:ea typeface="Calibri" panose="020F0502020204030204" pitchFamily="34" charset="0"/>
              </a:rPr>
              <a:t> forms along with any other supporting documentation to your advisor </a:t>
            </a:r>
            <a:r>
              <a:rPr lang="en-US" sz="2200" i="1" dirty="0">
                <a:solidFill>
                  <a:schemeClr val="tx1">
                    <a:lumMod val="65000"/>
                    <a:lumOff val="35000"/>
                  </a:schemeClr>
                </a:solidFill>
                <a:effectLst/>
                <a:latin typeface="Corbel" panose="020B0503020204020204" pitchFamily="34" charset="0"/>
                <a:ea typeface="Calibri" panose="020F0502020204030204" pitchFamily="34" charset="0"/>
              </a:rPr>
              <a:t>at least </a:t>
            </a:r>
            <a:r>
              <a:rPr lang="en-US" sz="2200" b="1" i="1" dirty="0">
                <a:solidFill>
                  <a:schemeClr val="tx1">
                    <a:lumMod val="65000"/>
                    <a:lumOff val="35000"/>
                  </a:schemeClr>
                </a:solidFill>
                <a:effectLst/>
                <a:highlight>
                  <a:srgbClr val="FFFF00"/>
                </a:highlight>
                <a:latin typeface="Corbel" panose="020B0503020204020204" pitchFamily="34" charset="0"/>
                <a:ea typeface="Calibri" panose="020F0502020204030204" pitchFamily="34" charset="0"/>
              </a:rPr>
              <a:t>72 hours </a:t>
            </a:r>
            <a:r>
              <a:rPr lang="en-US" sz="2200" b="1" i="1" u="sng" dirty="0">
                <a:solidFill>
                  <a:schemeClr val="tx1">
                    <a:lumMod val="65000"/>
                    <a:lumOff val="35000"/>
                  </a:schemeClr>
                </a:solidFill>
                <a:highlight>
                  <a:srgbClr val="FFFF00"/>
                </a:highlight>
                <a:latin typeface="Corbel" panose="020B0503020204020204" pitchFamily="34" charset="0"/>
                <a:ea typeface="Calibri" panose="020F0502020204030204" pitchFamily="34" charset="0"/>
              </a:rPr>
              <a:t>prior</a:t>
            </a:r>
            <a:r>
              <a:rPr lang="en-US" sz="2200" b="1" i="1" dirty="0">
                <a:solidFill>
                  <a:schemeClr val="tx1">
                    <a:lumMod val="65000"/>
                    <a:lumOff val="35000"/>
                  </a:schemeClr>
                </a:solidFill>
                <a:highlight>
                  <a:srgbClr val="FFFF00"/>
                </a:highlight>
                <a:latin typeface="Corbel" panose="020B0503020204020204" pitchFamily="34" charset="0"/>
                <a:ea typeface="Calibri" panose="020F0502020204030204" pitchFamily="34" charset="0"/>
              </a:rPr>
              <a:t> to your event or purchase date!</a:t>
            </a:r>
            <a:endParaRPr lang="en-US" sz="2200" b="1" i="1" dirty="0">
              <a:solidFill>
                <a:schemeClr val="tx1">
                  <a:lumMod val="65000"/>
                  <a:lumOff val="35000"/>
                </a:schemeClr>
              </a:solidFill>
              <a:latin typeface="Corbel" panose="020B0503020204020204" pitchFamily="34" charset="0"/>
              <a:ea typeface="Calibri" panose="020F0502020204030204" pitchFamily="34" charset="0"/>
            </a:endParaRPr>
          </a:p>
          <a:p>
            <a:pPr marL="800100" lvl="1" indent="-342900">
              <a:lnSpc>
                <a:spcPts val="2200"/>
              </a:lnSpc>
              <a:spcAft>
                <a:spcPts val="1200"/>
              </a:spcAft>
              <a:buFont typeface="Arial" panose="020B0604020202020204" pitchFamily="34" charset="0"/>
              <a:buChar char="•"/>
            </a:pPr>
            <a:r>
              <a:rPr lang="en-US" sz="2200" i="1" dirty="0">
                <a:solidFill>
                  <a:schemeClr val="tx1">
                    <a:lumMod val="65000"/>
                    <a:lumOff val="35000"/>
                  </a:schemeClr>
                </a:solidFill>
                <a:effectLst/>
                <a:latin typeface="Corbel" panose="020B0503020204020204" pitchFamily="34" charset="0"/>
                <a:ea typeface="Calibri" panose="020F0502020204030204" pitchFamily="34" charset="0"/>
              </a:rPr>
              <a:t>Your advisor will email the </a:t>
            </a:r>
            <a:r>
              <a:rPr lang="en-US" sz="2200" i="1" dirty="0">
                <a:solidFill>
                  <a:schemeClr val="tx1">
                    <a:lumMod val="65000"/>
                    <a:lumOff val="35000"/>
                  </a:schemeClr>
                </a:solidFill>
                <a:latin typeface="Corbel" panose="020B0503020204020204" pitchFamily="34" charset="0"/>
                <a:ea typeface="Calibri" panose="020F0502020204030204" pitchFamily="34" charset="0"/>
              </a:rPr>
              <a:t>approved request forms and any supporting documentation to the SES Fiscal Team at </a:t>
            </a:r>
            <a:r>
              <a:rPr lang="en-US" sz="2200" i="1" u="sng" dirty="0">
                <a:solidFill>
                  <a:schemeClr val="accent1"/>
                </a:solidFill>
                <a:latin typeface="Corbel" panose="020B0503020204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getinvolved.finance@wsu.edu</a:t>
            </a:r>
            <a:r>
              <a:rPr lang="en-US" sz="2200" i="1" dirty="0">
                <a:solidFill>
                  <a:schemeClr val="tx1">
                    <a:lumMod val="65000"/>
                    <a:lumOff val="35000"/>
                  </a:schemeClr>
                </a:solidFill>
                <a:effectLst/>
                <a:latin typeface="Corbel" panose="020B0503020204020204" pitchFamily="34" charset="0"/>
                <a:ea typeface="Calibri" panose="020F0502020204030204" pitchFamily="34" charset="0"/>
              </a:rPr>
              <a:t>. </a:t>
            </a:r>
          </a:p>
          <a:p>
            <a:pPr marL="800100" lvl="1" indent="-342900">
              <a:lnSpc>
                <a:spcPts val="2200"/>
              </a:lnSpc>
              <a:spcAft>
                <a:spcPts val="1200"/>
              </a:spcAft>
              <a:buFont typeface="Arial" panose="020B0604020202020204" pitchFamily="34" charset="0"/>
              <a:buChar char="•"/>
            </a:pPr>
            <a:r>
              <a:rPr lang="en-US" sz="2200"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Once the SES Fiscal Team sends the </a:t>
            </a:r>
            <a:r>
              <a:rPr lang="en-US" sz="2200" b="1"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official</a:t>
            </a:r>
            <a:r>
              <a:rPr lang="en-US" sz="2200"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 PO to you, please provide it to the supplier/vendor. </a:t>
            </a:r>
          </a:p>
          <a:p>
            <a:pPr marL="800100" lvl="1" indent="-342900">
              <a:lnSpc>
                <a:spcPts val="2200"/>
              </a:lnSpc>
              <a:spcAft>
                <a:spcPts val="1200"/>
              </a:spcAft>
              <a:buFont typeface="Arial" panose="020B0604020202020204" pitchFamily="34" charset="0"/>
              <a:buChar char="•"/>
            </a:pPr>
            <a:r>
              <a:rPr lang="en-US" sz="2200"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Scan and email any receipts, invoices, attendee lists, etc. to </a:t>
            </a:r>
            <a:r>
              <a:rPr lang="en-US" sz="2200" i="1" dirty="0">
                <a:solidFill>
                  <a:schemeClr val="accent1"/>
                </a:solidFill>
                <a:latin typeface="Corbel" panose="020B0503020204020204" pitchFamily="34" charset="0"/>
                <a:hlinkClick r:id="rId3">
                  <a:extLst>
                    <a:ext uri="{A12FA001-AC4F-418D-AE19-62706E023703}">
                      <ahyp:hlinkClr xmlns:ahyp="http://schemas.microsoft.com/office/drawing/2018/hyperlinkcolor" val="tx"/>
                    </a:ext>
                  </a:extLst>
                </a:hlinkClick>
              </a:rPr>
              <a:t>getinvolved.finance@wsu.edu</a:t>
            </a:r>
            <a:r>
              <a:rPr lang="en-US" sz="2200" i="1" dirty="0">
                <a:solidFill>
                  <a:schemeClr val="accent1"/>
                </a:solidFill>
                <a:latin typeface="Corbel" panose="020B0503020204020204" pitchFamily="34" charset="0"/>
              </a:rPr>
              <a:t> </a:t>
            </a:r>
            <a:r>
              <a:rPr lang="en-US" sz="2200" b="1"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immediately</a:t>
            </a:r>
            <a:r>
              <a:rPr lang="en-US" sz="2200"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 after the event.</a:t>
            </a:r>
            <a:endParaRPr lang="en-US" sz="2200" i="1" dirty="0">
              <a:solidFill>
                <a:schemeClr val="tx1">
                  <a:lumMod val="65000"/>
                  <a:lumOff val="35000"/>
                </a:schemeClr>
              </a:solidFill>
              <a:latin typeface="Corbel" panose="020B0503020204020204" pitchFamily="34" charset="0"/>
            </a:endParaRPr>
          </a:p>
          <a:p>
            <a:pPr marL="800100" lvl="1" indent="-342900">
              <a:buFont typeface="Arial" panose="020B0604020202020204" pitchFamily="34" charset="0"/>
              <a:buChar char="•"/>
            </a:pPr>
            <a:endParaRPr lang="en-US" sz="2000" dirty="0">
              <a:latin typeface="Corbel" panose="020B0503020204020204" pitchFamily="34" charset="0"/>
            </a:endParaRPr>
          </a:p>
        </p:txBody>
      </p:sp>
      <p:sp>
        <p:nvSpPr>
          <p:cNvPr id="3" name="TextBox 2">
            <a:extLst>
              <a:ext uri="{FF2B5EF4-FFF2-40B4-BE49-F238E27FC236}">
                <a16:creationId xmlns:a16="http://schemas.microsoft.com/office/drawing/2014/main" id="{B229A3CD-4551-8C28-79EA-AEF7F1F42BF5}"/>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spTree>
    <p:extLst>
      <p:ext uri="{BB962C8B-B14F-4D97-AF65-F5344CB8AC3E}">
        <p14:creationId xmlns:p14="http://schemas.microsoft.com/office/powerpoint/2010/main" val="639117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0C6BE-B5B4-CF03-E7EA-457E3D2172E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AAAF8EA-12C6-154E-216A-A5D555B939AB}"/>
              </a:ext>
            </a:extLst>
          </p:cNvPr>
          <p:cNvSpPr txBox="1"/>
          <p:nvPr/>
        </p:nvSpPr>
        <p:spPr>
          <a:xfrm>
            <a:off x="314036" y="402854"/>
            <a:ext cx="11563927" cy="5883662"/>
          </a:xfrm>
          <a:prstGeom prst="rect">
            <a:avLst/>
          </a:prstGeom>
          <a:noFill/>
        </p:spPr>
        <p:txBody>
          <a:bodyPr wrap="square">
            <a:spAutoFit/>
          </a:bodyPr>
          <a:lstStyle/>
          <a:p>
            <a:r>
              <a:rPr lang="en-US" sz="4400" b="1" dirty="0">
                <a:solidFill>
                  <a:schemeClr val="tx1">
                    <a:lumMod val="75000"/>
                    <a:lumOff val="25000"/>
                  </a:schemeClr>
                </a:solidFill>
                <a:latin typeface="Corbel" panose="020B0503020204020204" pitchFamily="34" charset="0"/>
              </a:rPr>
              <a:t>IRI Requests </a:t>
            </a:r>
          </a:p>
          <a:p>
            <a:endParaRPr lang="en-US" b="1" dirty="0">
              <a:latin typeface="Corbel" panose="020B0503020204020204" pitchFamily="34" charset="0"/>
            </a:endParaRPr>
          </a:p>
          <a:p>
            <a:pPr marL="342900" indent="-342900">
              <a:spcAft>
                <a:spcPts val="1800"/>
              </a:spcAft>
              <a:buFont typeface="Arial" panose="020B0604020202020204" pitchFamily="34" charset="0"/>
              <a:buChar char="•"/>
            </a:pPr>
            <a:r>
              <a:rPr lang="en-US" sz="2800" b="1" u="sng" dirty="0">
                <a:solidFill>
                  <a:srgbClr val="9E0605"/>
                </a:solidFill>
                <a:effectLst/>
                <a:latin typeface="Corbel" panose="020B0503020204020204" pitchFamily="34" charset="0"/>
                <a:ea typeface="MS Mincho" panose="02020609040205080304" pitchFamily="49" charset="-128"/>
                <a:cs typeface="Calibri" panose="020F0502020204030204" pitchFamily="34" charset="0"/>
              </a:rPr>
              <a:t>WSU Interdepartmental Requisition &amp; Invoices </a:t>
            </a:r>
            <a:r>
              <a:rPr lang="en-US" sz="2800" dirty="0">
                <a:solidFill>
                  <a:srgbClr val="9E0605"/>
                </a:solidFill>
                <a:effectLst/>
                <a:latin typeface="Corbel" panose="020B0503020204020204" pitchFamily="34" charset="0"/>
                <a:ea typeface="MS Mincho" panose="02020609040205080304" pitchFamily="49" charset="-128"/>
                <a:cs typeface="Calibri" panose="020F0502020204030204" pitchFamily="34" charset="0"/>
              </a:rPr>
              <a:t>(IRIs) are used for internal </a:t>
            </a:r>
            <a:r>
              <a:rPr lang="en-US" sz="2800" b="1" dirty="0">
                <a:solidFill>
                  <a:srgbClr val="9E0605"/>
                </a:solidFill>
                <a:effectLst/>
                <a:latin typeface="Corbel" panose="020B0503020204020204" pitchFamily="34" charset="0"/>
                <a:ea typeface="MS Mincho" panose="02020609040205080304" pitchFamily="49" charset="-128"/>
                <a:cs typeface="Calibri" panose="020F0502020204030204" pitchFamily="34" charset="0"/>
              </a:rPr>
              <a:t>WSU department</a:t>
            </a:r>
            <a:r>
              <a:rPr lang="en-US" sz="2800" dirty="0">
                <a:solidFill>
                  <a:srgbClr val="9E0605"/>
                </a:solidFill>
                <a:effectLst/>
                <a:latin typeface="Corbel" panose="020B0503020204020204" pitchFamily="34" charset="0"/>
                <a:ea typeface="MS Mincho" panose="02020609040205080304" pitchFamily="49" charset="-128"/>
                <a:cs typeface="Calibri" panose="020F0502020204030204" pitchFamily="34" charset="0"/>
              </a:rPr>
              <a:t> transactions </a:t>
            </a:r>
            <a:r>
              <a:rPr lang="en-US" sz="2000" i="1" dirty="0">
                <a:solidFill>
                  <a:srgbClr val="9E0605"/>
                </a:solidFill>
                <a:effectLst/>
                <a:latin typeface="Corbel" panose="020B0503020204020204" pitchFamily="34" charset="0"/>
                <a:ea typeface="MS Mincho" panose="02020609040205080304" pitchFamily="49" charset="-128"/>
                <a:cs typeface="Calibri" panose="020F0502020204030204" pitchFamily="34" charset="0"/>
              </a:rPr>
              <a:t>(i.e., Beasley, Ferdinand’s, University Catering)</a:t>
            </a:r>
            <a:r>
              <a:rPr lang="en-US" sz="2000" dirty="0">
                <a:solidFill>
                  <a:srgbClr val="9E0605"/>
                </a:solidFill>
                <a:effectLst/>
                <a:latin typeface="Corbel" panose="020B0503020204020204" pitchFamily="34" charset="0"/>
                <a:ea typeface="MS Mincho" panose="02020609040205080304" pitchFamily="49" charset="-128"/>
                <a:cs typeface="Calibri" panose="020F0502020204030204" pitchFamily="34" charset="0"/>
              </a:rPr>
              <a:t>.</a:t>
            </a:r>
            <a:endParaRPr lang="en-US" sz="2800" dirty="0">
              <a:solidFill>
                <a:srgbClr val="9E0605"/>
              </a:solidFill>
              <a:effectLst/>
              <a:latin typeface="Corbel" panose="020B0503020204020204" pitchFamily="34" charset="0"/>
              <a:ea typeface="MS Mincho" panose="02020609040205080304" pitchFamily="49" charset="-128"/>
              <a:cs typeface="Calibri" panose="020F0502020204030204" pitchFamily="34" charset="0"/>
            </a:endParaRPr>
          </a:p>
          <a:p>
            <a:pPr marL="800100" lvl="1" indent="-342900">
              <a:lnSpc>
                <a:spcPts val="2200"/>
              </a:lnSpc>
              <a:spcAft>
                <a:spcPts val="1200"/>
              </a:spcAft>
              <a:buFont typeface="Arial" panose="020B0604020202020204" pitchFamily="34" charset="0"/>
              <a:buChar char="•"/>
            </a:pPr>
            <a:r>
              <a:rPr lang="en-US" sz="2200" i="1" dirty="0">
                <a:solidFill>
                  <a:schemeClr val="tx1">
                    <a:lumMod val="65000"/>
                    <a:lumOff val="35000"/>
                  </a:schemeClr>
                </a:solidFill>
                <a:latin typeface="Corbel" panose="020B0503020204020204" pitchFamily="34" charset="0"/>
                <a:ea typeface="Calibri" panose="020F0502020204030204" pitchFamily="34" charset="0"/>
              </a:rPr>
              <a:t>Submit your completed </a:t>
            </a:r>
            <a:r>
              <a:rPr lang="en-US" sz="2200" b="1" i="1" dirty="0">
                <a:solidFill>
                  <a:schemeClr val="tx1">
                    <a:lumMod val="65000"/>
                    <a:lumOff val="35000"/>
                  </a:schemeClr>
                </a:solidFill>
                <a:latin typeface="Corbel" panose="020B0503020204020204" pitchFamily="34" charset="0"/>
                <a:ea typeface="Calibri" panose="020F0502020204030204" pitchFamily="34" charset="0"/>
              </a:rPr>
              <a:t>Purchase Request</a:t>
            </a:r>
            <a:r>
              <a:rPr lang="en-US" sz="2200" i="1" dirty="0">
                <a:solidFill>
                  <a:schemeClr val="tx1">
                    <a:lumMod val="65000"/>
                    <a:lumOff val="35000"/>
                  </a:schemeClr>
                </a:solidFill>
                <a:latin typeface="Corbel" panose="020B0503020204020204" pitchFamily="34" charset="0"/>
                <a:ea typeface="Calibri" panose="020F0502020204030204" pitchFamily="34" charset="0"/>
              </a:rPr>
              <a:t> forms along with any other supporting documentation to your advisor </a:t>
            </a:r>
            <a:r>
              <a:rPr lang="en-US" sz="2200" i="1" dirty="0">
                <a:solidFill>
                  <a:schemeClr val="tx1">
                    <a:lumMod val="65000"/>
                    <a:lumOff val="35000"/>
                  </a:schemeClr>
                </a:solidFill>
                <a:effectLst/>
                <a:highlight>
                  <a:srgbClr val="FFFF00"/>
                </a:highlight>
                <a:latin typeface="Corbel" panose="020B0503020204020204" pitchFamily="34" charset="0"/>
                <a:ea typeface="Calibri" panose="020F0502020204030204" pitchFamily="34" charset="0"/>
              </a:rPr>
              <a:t>at least </a:t>
            </a:r>
            <a:r>
              <a:rPr lang="en-US" sz="2200" b="1" i="1" dirty="0">
                <a:solidFill>
                  <a:schemeClr val="tx1">
                    <a:lumMod val="65000"/>
                    <a:lumOff val="35000"/>
                  </a:schemeClr>
                </a:solidFill>
                <a:effectLst/>
                <a:highlight>
                  <a:srgbClr val="FFFF00"/>
                </a:highlight>
                <a:latin typeface="Corbel" panose="020B0503020204020204" pitchFamily="34" charset="0"/>
                <a:ea typeface="Calibri" panose="020F0502020204030204" pitchFamily="34" charset="0"/>
              </a:rPr>
              <a:t>72 hours </a:t>
            </a:r>
            <a:r>
              <a:rPr lang="en-US" sz="2200" b="1" i="1" u="sng" dirty="0">
                <a:solidFill>
                  <a:schemeClr val="tx1">
                    <a:lumMod val="65000"/>
                    <a:lumOff val="35000"/>
                  </a:schemeClr>
                </a:solidFill>
                <a:highlight>
                  <a:srgbClr val="FFFF00"/>
                </a:highlight>
                <a:latin typeface="Corbel" panose="020B0503020204020204" pitchFamily="34" charset="0"/>
                <a:ea typeface="Calibri" panose="020F0502020204030204" pitchFamily="34" charset="0"/>
              </a:rPr>
              <a:t>prior</a:t>
            </a:r>
            <a:r>
              <a:rPr lang="en-US" sz="2200" b="1" i="1" dirty="0">
                <a:solidFill>
                  <a:schemeClr val="tx1">
                    <a:lumMod val="65000"/>
                    <a:lumOff val="35000"/>
                  </a:schemeClr>
                </a:solidFill>
                <a:highlight>
                  <a:srgbClr val="FFFF00"/>
                </a:highlight>
                <a:latin typeface="Corbel" panose="020B0503020204020204" pitchFamily="34" charset="0"/>
                <a:ea typeface="Calibri" panose="020F0502020204030204" pitchFamily="34" charset="0"/>
              </a:rPr>
              <a:t> to your event or purchase date!</a:t>
            </a:r>
            <a:endParaRPr lang="en-US" sz="2200" b="1" i="1" dirty="0">
              <a:solidFill>
                <a:schemeClr val="tx1">
                  <a:lumMod val="65000"/>
                  <a:lumOff val="35000"/>
                </a:schemeClr>
              </a:solidFill>
              <a:latin typeface="Corbel" panose="020B0503020204020204" pitchFamily="34" charset="0"/>
              <a:ea typeface="Calibri" panose="020F0502020204030204" pitchFamily="34" charset="0"/>
            </a:endParaRPr>
          </a:p>
          <a:p>
            <a:pPr marL="800100" lvl="1" indent="-342900">
              <a:lnSpc>
                <a:spcPts val="2200"/>
              </a:lnSpc>
              <a:spcAft>
                <a:spcPts val="1200"/>
              </a:spcAft>
              <a:buFont typeface="Arial" panose="020B0604020202020204" pitchFamily="34" charset="0"/>
              <a:buChar char="•"/>
            </a:pPr>
            <a:r>
              <a:rPr lang="en-US" sz="2200" i="1" dirty="0">
                <a:solidFill>
                  <a:schemeClr val="tx1">
                    <a:lumMod val="65000"/>
                    <a:lumOff val="35000"/>
                  </a:schemeClr>
                </a:solidFill>
                <a:effectLst/>
                <a:latin typeface="Corbel" panose="020B0503020204020204" pitchFamily="34" charset="0"/>
                <a:ea typeface="Calibri" panose="020F0502020204030204" pitchFamily="34" charset="0"/>
              </a:rPr>
              <a:t>Your advisor will email the </a:t>
            </a:r>
            <a:r>
              <a:rPr lang="en-US" sz="2200" i="1" dirty="0">
                <a:solidFill>
                  <a:schemeClr val="tx1">
                    <a:lumMod val="65000"/>
                    <a:lumOff val="35000"/>
                  </a:schemeClr>
                </a:solidFill>
                <a:latin typeface="Corbel" panose="020B0503020204020204" pitchFamily="34" charset="0"/>
                <a:ea typeface="Calibri" panose="020F0502020204030204" pitchFamily="34" charset="0"/>
              </a:rPr>
              <a:t>approved request</a:t>
            </a:r>
            <a:r>
              <a:rPr lang="en-US" sz="2200" b="1" i="1" dirty="0">
                <a:solidFill>
                  <a:schemeClr val="tx1">
                    <a:lumMod val="65000"/>
                    <a:lumOff val="35000"/>
                  </a:schemeClr>
                </a:solidFill>
                <a:latin typeface="Corbel" panose="020B0503020204020204" pitchFamily="34" charset="0"/>
                <a:ea typeface="Calibri" panose="020F0502020204030204" pitchFamily="34" charset="0"/>
              </a:rPr>
              <a:t> </a:t>
            </a:r>
            <a:r>
              <a:rPr lang="en-US" sz="2200" i="1" dirty="0">
                <a:solidFill>
                  <a:schemeClr val="tx1">
                    <a:lumMod val="65000"/>
                    <a:lumOff val="35000"/>
                  </a:schemeClr>
                </a:solidFill>
                <a:latin typeface="Corbel" panose="020B0503020204020204" pitchFamily="34" charset="0"/>
                <a:ea typeface="Calibri" panose="020F0502020204030204" pitchFamily="34" charset="0"/>
              </a:rPr>
              <a:t>forms and any other supporting documentation to the SES Fiscal Team at </a:t>
            </a:r>
            <a:r>
              <a:rPr lang="en-US" sz="2200" i="1" u="sng" dirty="0">
                <a:solidFill>
                  <a:schemeClr val="accent1"/>
                </a:solidFill>
                <a:latin typeface="Corbel" panose="020B0503020204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getinvolved.finance@wsu.edu</a:t>
            </a:r>
            <a:r>
              <a:rPr lang="en-US" sz="2200" i="1" dirty="0">
                <a:solidFill>
                  <a:schemeClr val="tx1">
                    <a:lumMod val="65000"/>
                    <a:lumOff val="35000"/>
                  </a:schemeClr>
                </a:solidFill>
                <a:effectLst/>
                <a:latin typeface="Corbel" panose="020B0503020204020204" pitchFamily="34" charset="0"/>
                <a:ea typeface="Calibri" panose="020F0502020204030204" pitchFamily="34" charset="0"/>
              </a:rPr>
              <a:t>. </a:t>
            </a:r>
          </a:p>
          <a:p>
            <a:pPr marL="800100" lvl="1" indent="-342900">
              <a:lnSpc>
                <a:spcPts val="2200"/>
              </a:lnSpc>
              <a:spcAft>
                <a:spcPts val="1200"/>
              </a:spcAft>
              <a:buFont typeface="Arial" panose="020B0604020202020204" pitchFamily="34" charset="0"/>
              <a:buChar char="•"/>
            </a:pPr>
            <a:r>
              <a:rPr lang="en-US" sz="2200"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Some departments require IRIs </a:t>
            </a:r>
            <a:r>
              <a:rPr lang="en-US" sz="2200" b="1"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IN ADVANCE </a:t>
            </a:r>
            <a:r>
              <a:rPr lang="en-US" sz="2200"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of the purchase/expense</a:t>
            </a:r>
            <a:r>
              <a:rPr lang="en-US"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 (Carlitas, Ferdinand’s, Little Caesars, etc.) </a:t>
            </a:r>
            <a:r>
              <a:rPr lang="en-US" sz="2200"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and some don’t require it until </a:t>
            </a:r>
            <a:r>
              <a:rPr lang="en-US" sz="2200" b="1" i="1" dirty="0">
                <a:solidFill>
                  <a:schemeClr val="tx1">
                    <a:lumMod val="65000"/>
                    <a:lumOff val="35000"/>
                  </a:schemeClr>
                </a:solidFill>
                <a:latin typeface="Corbel" panose="020B0503020204020204" pitchFamily="34" charset="0"/>
                <a:ea typeface="MS Mincho" panose="02020609040205080304" pitchFamily="49" charset="-128"/>
                <a:cs typeface="Calibri" panose="020F0502020204030204" pitchFamily="34" charset="0"/>
              </a:rPr>
              <a:t>AFTER</a:t>
            </a:r>
            <a:r>
              <a:rPr lang="en-US" sz="2200" i="1" dirty="0">
                <a:solidFill>
                  <a:schemeClr val="tx1">
                    <a:lumMod val="65000"/>
                    <a:lumOff val="35000"/>
                  </a:schemeClr>
                </a:solidFill>
                <a:latin typeface="Corbel" panose="020B0503020204020204" pitchFamily="34" charset="0"/>
                <a:ea typeface="MS Mincho" panose="02020609040205080304" pitchFamily="49" charset="-128"/>
                <a:cs typeface="Calibri" panose="020F0502020204030204" pitchFamily="34" charset="0"/>
              </a:rPr>
              <a:t> the event and they provide the final invoice </a:t>
            </a:r>
            <a:r>
              <a:rPr lang="en-US" i="1" dirty="0">
                <a:solidFill>
                  <a:schemeClr val="tx1">
                    <a:lumMod val="65000"/>
                    <a:lumOff val="35000"/>
                  </a:schemeClr>
                </a:solidFill>
                <a:latin typeface="Corbel" panose="020B0503020204020204" pitchFamily="34" charset="0"/>
                <a:ea typeface="MS Mincho" panose="02020609040205080304" pitchFamily="49" charset="-128"/>
                <a:cs typeface="Calibri" panose="020F0502020204030204" pitchFamily="34" charset="0"/>
              </a:rPr>
              <a:t>(WSU Catering, Beasley, Scheduling, etc.).  </a:t>
            </a:r>
            <a:r>
              <a:rPr lang="en-US" sz="2200"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Once the SES Fiscal Team sends the </a:t>
            </a:r>
            <a:r>
              <a:rPr lang="en-US" sz="2200" b="1"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official</a:t>
            </a:r>
            <a:r>
              <a:rPr lang="en-US" sz="2200"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 IRI to you, please provide it to the supplier/vendor. </a:t>
            </a:r>
          </a:p>
          <a:p>
            <a:pPr marL="800100" lvl="1" indent="-342900">
              <a:lnSpc>
                <a:spcPts val="2200"/>
              </a:lnSpc>
              <a:spcAft>
                <a:spcPts val="1200"/>
              </a:spcAft>
              <a:buFont typeface="Arial" panose="020B0604020202020204" pitchFamily="34" charset="0"/>
              <a:buChar char="•"/>
            </a:pPr>
            <a:r>
              <a:rPr lang="en-US" sz="2200"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Scan and email any receipts, invoices, attendee lists, revised IRIs, etc. to </a:t>
            </a:r>
            <a:r>
              <a:rPr lang="en-US" sz="2200" i="1" dirty="0">
                <a:solidFill>
                  <a:schemeClr val="accent1"/>
                </a:solidFill>
                <a:latin typeface="Corbel" panose="020B0503020204020204" pitchFamily="34" charset="0"/>
                <a:hlinkClick r:id="rId3">
                  <a:extLst>
                    <a:ext uri="{A12FA001-AC4F-418D-AE19-62706E023703}">
                      <ahyp:hlinkClr xmlns:ahyp="http://schemas.microsoft.com/office/drawing/2018/hyperlinkcolor" val="tx"/>
                    </a:ext>
                  </a:extLst>
                </a:hlinkClick>
              </a:rPr>
              <a:t>getinvolved.finance@wsu.edu</a:t>
            </a:r>
            <a:r>
              <a:rPr lang="en-US" sz="2200" i="1" dirty="0">
                <a:solidFill>
                  <a:schemeClr val="accent1"/>
                </a:solidFill>
                <a:latin typeface="Corbel" panose="020B0503020204020204" pitchFamily="34" charset="0"/>
              </a:rPr>
              <a:t> </a:t>
            </a:r>
            <a:r>
              <a:rPr lang="en-US" sz="2200" b="1"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immediately</a:t>
            </a:r>
            <a:r>
              <a:rPr lang="en-US" sz="2200"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 after the event.</a:t>
            </a:r>
            <a:endParaRPr lang="en-US" sz="2200" i="1" dirty="0">
              <a:solidFill>
                <a:schemeClr val="tx1">
                  <a:lumMod val="65000"/>
                  <a:lumOff val="35000"/>
                </a:schemeClr>
              </a:solidFill>
              <a:latin typeface="Corbel" panose="020B0503020204020204" pitchFamily="34" charset="0"/>
            </a:endParaRPr>
          </a:p>
          <a:p>
            <a:endParaRPr lang="en-US" sz="2000" dirty="0"/>
          </a:p>
        </p:txBody>
      </p:sp>
      <p:sp>
        <p:nvSpPr>
          <p:cNvPr id="3" name="TextBox 2">
            <a:extLst>
              <a:ext uri="{FF2B5EF4-FFF2-40B4-BE49-F238E27FC236}">
                <a16:creationId xmlns:a16="http://schemas.microsoft.com/office/drawing/2014/main" id="{1409F4BF-F04F-9420-78E2-B4998B93CF22}"/>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spTree>
    <p:extLst>
      <p:ext uri="{BB962C8B-B14F-4D97-AF65-F5344CB8AC3E}">
        <p14:creationId xmlns:p14="http://schemas.microsoft.com/office/powerpoint/2010/main" val="2231143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28CD9-46AF-5088-14CA-AA72F96D475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68FE346-FF5D-9180-4E99-3E56C0A74975}"/>
              </a:ext>
            </a:extLst>
          </p:cNvPr>
          <p:cNvSpPr txBox="1"/>
          <p:nvPr/>
        </p:nvSpPr>
        <p:spPr>
          <a:xfrm>
            <a:off x="314037" y="312151"/>
            <a:ext cx="11563927" cy="6555641"/>
          </a:xfrm>
          <a:prstGeom prst="rect">
            <a:avLst/>
          </a:prstGeom>
          <a:noFill/>
        </p:spPr>
        <p:txBody>
          <a:bodyPr wrap="square">
            <a:spAutoFit/>
          </a:bodyPr>
          <a:lstStyle/>
          <a:p>
            <a:pPr>
              <a:spcBef>
                <a:spcPts val="3600"/>
              </a:spcBef>
              <a:spcAft>
                <a:spcPts val="600"/>
              </a:spcAft>
            </a:pPr>
            <a:r>
              <a:rPr lang="en-US" sz="4400" b="1" dirty="0">
                <a:solidFill>
                  <a:schemeClr val="tx1">
                    <a:lumMod val="75000"/>
                    <a:lumOff val="25000"/>
                  </a:schemeClr>
                </a:solidFill>
                <a:latin typeface="Corbel" panose="020B0503020204020204" pitchFamily="34" charset="0"/>
              </a:rPr>
              <a:t>Supplier Invoice Requests </a:t>
            </a:r>
            <a:r>
              <a:rPr lang="en-US" sz="2400" dirty="0">
                <a:solidFill>
                  <a:schemeClr val="tx1">
                    <a:lumMod val="75000"/>
                    <a:lumOff val="25000"/>
                  </a:schemeClr>
                </a:solidFill>
                <a:latin typeface="Corbel" panose="020B0503020204020204" pitchFamily="34" charset="0"/>
              </a:rPr>
              <a:t>(and Washington Invoice Vouchers)</a:t>
            </a:r>
          </a:p>
          <a:p>
            <a:pPr>
              <a:spcAft>
                <a:spcPts val="600"/>
              </a:spcAft>
            </a:pPr>
            <a:endParaRPr lang="en-US" sz="1600" dirty="0">
              <a:latin typeface="Corbel" panose="020B0503020204020204" pitchFamily="34" charset="0"/>
            </a:endParaRPr>
          </a:p>
          <a:p>
            <a:pPr marL="342900" indent="-342900">
              <a:lnSpc>
                <a:spcPts val="2800"/>
              </a:lnSpc>
              <a:spcAft>
                <a:spcPts val="1200"/>
              </a:spcAft>
              <a:buFont typeface="Arial" panose="020B0604020202020204" pitchFamily="34" charset="0"/>
              <a:buChar char="•"/>
            </a:pPr>
            <a:r>
              <a:rPr lang="en-US" sz="2700" dirty="0">
                <a:solidFill>
                  <a:srgbClr val="9E0605"/>
                </a:solidFill>
                <a:effectLst/>
                <a:latin typeface="Corbel" panose="020B0503020204020204" pitchFamily="34" charset="0"/>
                <a:ea typeface="MS Mincho" panose="02020609040205080304" pitchFamily="49" charset="-128"/>
                <a:cs typeface="Calibri" panose="020F0502020204030204" pitchFamily="34" charset="0"/>
              </a:rPr>
              <a:t>The </a:t>
            </a:r>
            <a:r>
              <a:rPr lang="en-US" sz="2700" b="1" u="sng" dirty="0">
                <a:solidFill>
                  <a:srgbClr val="9E0605"/>
                </a:solidFill>
                <a:effectLst/>
                <a:latin typeface="Corbel" panose="020B0503020204020204" pitchFamily="34" charset="0"/>
                <a:ea typeface="MS Mincho" panose="02020609040205080304" pitchFamily="49" charset="-128"/>
                <a:cs typeface="Calibri" panose="020F0502020204030204" pitchFamily="34" charset="0"/>
              </a:rPr>
              <a:t>Supplier Invoice Request form</a:t>
            </a:r>
            <a:r>
              <a:rPr lang="en-US" sz="2700" b="1" dirty="0">
                <a:solidFill>
                  <a:srgbClr val="9E0605"/>
                </a:solidFill>
                <a:effectLst/>
                <a:latin typeface="Corbel" panose="020B0503020204020204" pitchFamily="34" charset="0"/>
                <a:ea typeface="MS Mincho" panose="02020609040205080304" pitchFamily="49" charset="-128"/>
                <a:cs typeface="Calibri" panose="020F0502020204030204" pitchFamily="34" charset="0"/>
              </a:rPr>
              <a:t> </a:t>
            </a:r>
            <a:r>
              <a:rPr lang="en-US" sz="2700" dirty="0">
                <a:solidFill>
                  <a:srgbClr val="9E0605"/>
                </a:solidFill>
                <a:effectLst/>
                <a:latin typeface="Corbel" panose="020B0503020204020204" pitchFamily="34" charset="0"/>
                <a:ea typeface="MS Mincho" panose="02020609040205080304" pitchFamily="49" charset="-128"/>
                <a:cs typeface="Calibri" panose="020F0502020204030204" pitchFamily="34" charset="0"/>
              </a:rPr>
              <a:t>is used to make payments to an outside supplier/vendor, contractors, speaker fees, etc. when an invoice is provided by a supplier/vendor.  The </a:t>
            </a:r>
            <a:r>
              <a:rPr lang="en-US" sz="2700" b="1" u="sng" dirty="0">
                <a:solidFill>
                  <a:srgbClr val="9E0605"/>
                </a:solidFill>
                <a:effectLst/>
                <a:latin typeface="Corbel" panose="020B0503020204020204" pitchFamily="34" charset="0"/>
                <a:ea typeface="MS Mincho" panose="02020609040205080304" pitchFamily="49" charset="-128"/>
                <a:cs typeface="Calibri" panose="020F0502020204030204" pitchFamily="34" charset="0"/>
              </a:rPr>
              <a:t>State of Washington Invoice Voucher</a:t>
            </a:r>
            <a:r>
              <a:rPr lang="en-US" sz="2700" b="1" dirty="0">
                <a:solidFill>
                  <a:srgbClr val="9E0605"/>
                </a:solidFill>
                <a:effectLst/>
                <a:latin typeface="Corbel" panose="020B0503020204020204" pitchFamily="34" charset="0"/>
                <a:ea typeface="MS Mincho" panose="02020609040205080304" pitchFamily="49" charset="-128"/>
                <a:cs typeface="Calibri" panose="020F0502020204030204" pitchFamily="34" charset="0"/>
              </a:rPr>
              <a:t> (WIV</a:t>
            </a:r>
            <a:r>
              <a:rPr lang="en-US" sz="2700" dirty="0">
                <a:solidFill>
                  <a:srgbClr val="9E0605"/>
                </a:solidFill>
                <a:effectLst/>
                <a:latin typeface="Corbel" panose="020B0503020204020204" pitchFamily="34" charset="0"/>
                <a:ea typeface="MS Mincho" panose="02020609040205080304" pitchFamily="49" charset="-128"/>
                <a:cs typeface="Calibri" panose="020F0502020204030204" pitchFamily="34" charset="0"/>
              </a:rPr>
              <a:t>)  is used when a supplier/vendor is unable to provide an invoice to WSU.</a:t>
            </a:r>
            <a:endParaRPr lang="en-US" sz="2700" i="1" dirty="0">
              <a:solidFill>
                <a:srgbClr val="9E0605"/>
              </a:solidFill>
              <a:effectLst/>
              <a:latin typeface="Corbel" panose="020B0503020204020204" pitchFamily="34" charset="0"/>
              <a:ea typeface="MS Mincho" panose="02020609040205080304" pitchFamily="49" charset="-128"/>
              <a:cs typeface="Calibri" panose="020F0502020204030204" pitchFamily="34" charset="0"/>
            </a:endParaRPr>
          </a:p>
          <a:p>
            <a:pPr marL="800100" lvl="1" indent="-342900">
              <a:lnSpc>
                <a:spcPts val="2200"/>
              </a:lnSpc>
              <a:spcAft>
                <a:spcPts val="1200"/>
              </a:spcAft>
              <a:buFont typeface="Arial" panose="020B0604020202020204" pitchFamily="34" charset="0"/>
              <a:buChar char="•"/>
            </a:pPr>
            <a:r>
              <a:rPr lang="en-US" sz="2000" i="1" dirty="0">
                <a:solidFill>
                  <a:schemeClr val="tx1">
                    <a:lumMod val="65000"/>
                    <a:lumOff val="35000"/>
                  </a:schemeClr>
                </a:solidFill>
                <a:latin typeface="Corbel" panose="020B0503020204020204" pitchFamily="34" charset="0"/>
                <a:ea typeface="Calibri" panose="020F0502020204030204" pitchFamily="34" charset="0"/>
              </a:rPr>
              <a:t>Submit your completed </a:t>
            </a:r>
            <a:r>
              <a:rPr lang="en-US" sz="2000" b="1" i="1" dirty="0">
                <a:solidFill>
                  <a:schemeClr val="tx1">
                    <a:lumMod val="65000"/>
                    <a:lumOff val="35000"/>
                  </a:schemeClr>
                </a:solidFill>
                <a:latin typeface="Corbel" panose="020B0503020204020204" pitchFamily="34" charset="0"/>
                <a:ea typeface="Calibri" panose="020F0502020204030204" pitchFamily="34" charset="0"/>
              </a:rPr>
              <a:t>Purchase Request</a:t>
            </a:r>
            <a:r>
              <a:rPr lang="en-US" sz="2000" i="1" dirty="0">
                <a:solidFill>
                  <a:schemeClr val="tx1">
                    <a:lumMod val="65000"/>
                    <a:lumOff val="35000"/>
                  </a:schemeClr>
                </a:solidFill>
                <a:latin typeface="Corbel" panose="020B0503020204020204" pitchFamily="34" charset="0"/>
                <a:ea typeface="Calibri" panose="020F0502020204030204" pitchFamily="34" charset="0"/>
              </a:rPr>
              <a:t> forms along with any other supporting documentation to your advisor </a:t>
            </a:r>
            <a:r>
              <a:rPr lang="en-US" sz="2000" i="1" dirty="0">
                <a:solidFill>
                  <a:schemeClr val="tx1">
                    <a:lumMod val="65000"/>
                    <a:lumOff val="35000"/>
                  </a:schemeClr>
                </a:solidFill>
                <a:effectLst/>
                <a:highlight>
                  <a:srgbClr val="FFFF00"/>
                </a:highlight>
                <a:latin typeface="Corbel" panose="020B0503020204020204" pitchFamily="34" charset="0"/>
                <a:ea typeface="Calibri" panose="020F0502020204030204" pitchFamily="34" charset="0"/>
              </a:rPr>
              <a:t>at least </a:t>
            </a:r>
            <a:r>
              <a:rPr lang="en-US" sz="2000" b="1" i="1" dirty="0">
                <a:solidFill>
                  <a:schemeClr val="tx1">
                    <a:lumMod val="65000"/>
                    <a:lumOff val="35000"/>
                  </a:schemeClr>
                </a:solidFill>
                <a:effectLst/>
                <a:highlight>
                  <a:srgbClr val="FFFF00"/>
                </a:highlight>
                <a:latin typeface="Corbel" panose="020B0503020204020204" pitchFamily="34" charset="0"/>
                <a:ea typeface="Calibri" panose="020F0502020204030204" pitchFamily="34" charset="0"/>
              </a:rPr>
              <a:t>72 hours </a:t>
            </a:r>
            <a:r>
              <a:rPr lang="en-US" sz="2000" b="1" i="1" u="sng" dirty="0">
                <a:solidFill>
                  <a:schemeClr val="tx1">
                    <a:lumMod val="65000"/>
                    <a:lumOff val="35000"/>
                  </a:schemeClr>
                </a:solidFill>
                <a:highlight>
                  <a:srgbClr val="FFFF00"/>
                </a:highlight>
                <a:latin typeface="Corbel" panose="020B0503020204020204" pitchFamily="34" charset="0"/>
                <a:ea typeface="Calibri" panose="020F0502020204030204" pitchFamily="34" charset="0"/>
              </a:rPr>
              <a:t>prior</a:t>
            </a:r>
            <a:r>
              <a:rPr lang="en-US" sz="2000" b="1" i="1" dirty="0">
                <a:solidFill>
                  <a:schemeClr val="tx1">
                    <a:lumMod val="65000"/>
                    <a:lumOff val="35000"/>
                  </a:schemeClr>
                </a:solidFill>
                <a:highlight>
                  <a:srgbClr val="FFFF00"/>
                </a:highlight>
                <a:latin typeface="Corbel" panose="020B0503020204020204" pitchFamily="34" charset="0"/>
                <a:ea typeface="Calibri" panose="020F0502020204030204" pitchFamily="34" charset="0"/>
              </a:rPr>
              <a:t> to your event or purchase date!</a:t>
            </a:r>
            <a:r>
              <a:rPr lang="en-US" sz="2000" b="1" i="1" dirty="0">
                <a:solidFill>
                  <a:schemeClr val="tx1">
                    <a:lumMod val="65000"/>
                    <a:lumOff val="35000"/>
                  </a:schemeClr>
                </a:solidFill>
                <a:latin typeface="Corbel" panose="020B0503020204020204" pitchFamily="34" charset="0"/>
                <a:ea typeface="Calibri" panose="020F0502020204030204" pitchFamily="34" charset="0"/>
              </a:rPr>
              <a:t>  </a:t>
            </a:r>
            <a:r>
              <a:rPr lang="en-US" sz="2000" i="1" dirty="0">
                <a:solidFill>
                  <a:schemeClr val="tx1">
                    <a:lumMod val="65000"/>
                    <a:lumOff val="35000"/>
                  </a:schemeClr>
                </a:solidFill>
                <a:latin typeface="Corbel" panose="020B0503020204020204" pitchFamily="34" charset="0"/>
                <a:ea typeface="Calibri" panose="020F0502020204030204" pitchFamily="34" charset="0"/>
              </a:rPr>
              <a:t>Additional processing time may be needed if the supplier/vendor is not already set up in Workday.</a:t>
            </a:r>
          </a:p>
          <a:p>
            <a:pPr marL="800100" lvl="1" indent="-342900">
              <a:lnSpc>
                <a:spcPts val="2200"/>
              </a:lnSpc>
              <a:spcAft>
                <a:spcPts val="1200"/>
              </a:spcAft>
              <a:buFont typeface="Arial" panose="020B0604020202020204" pitchFamily="34" charset="0"/>
              <a:buChar char="•"/>
            </a:pPr>
            <a:r>
              <a:rPr lang="en-US" sz="2000" i="1" dirty="0">
                <a:solidFill>
                  <a:schemeClr val="tx1">
                    <a:lumMod val="65000"/>
                    <a:lumOff val="35000"/>
                  </a:schemeClr>
                </a:solidFill>
                <a:effectLst/>
                <a:latin typeface="Corbel" panose="020B0503020204020204" pitchFamily="34" charset="0"/>
                <a:ea typeface="Calibri" panose="020F0502020204030204" pitchFamily="34" charset="0"/>
              </a:rPr>
              <a:t>Your advisor will email the </a:t>
            </a:r>
            <a:r>
              <a:rPr lang="en-US" sz="2000" i="1" dirty="0">
                <a:solidFill>
                  <a:schemeClr val="tx1">
                    <a:lumMod val="65000"/>
                    <a:lumOff val="35000"/>
                  </a:schemeClr>
                </a:solidFill>
                <a:latin typeface="Corbel" panose="020B0503020204020204" pitchFamily="34" charset="0"/>
                <a:ea typeface="Calibri" panose="020F0502020204030204" pitchFamily="34" charset="0"/>
              </a:rPr>
              <a:t>approved request forms and any supporting documentation to the SES Fiscal Team at </a:t>
            </a:r>
            <a:r>
              <a:rPr lang="en-US" sz="2000" i="1" u="sng" dirty="0">
                <a:solidFill>
                  <a:schemeClr val="accent1"/>
                </a:solidFill>
                <a:latin typeface="Corbel" panose="020B0503020204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getinvolved.finance@wsu.edu</a:t>
            </a:r>
            <a:r>
              <a:rPr lang="en-US" sz="2000" i="1" dirty="0">
                <a:solidFill>
                  <a:schemeClr val="tx1">
                    <a:lumMod val="65000"/>
                    <a:lumOff val="35000"/>
                  </a:schemeClr>
                </a:solidFill>
                <a:effectLst/>
                <a:latin typeface="Corbel" panose="020B0503020204020204" pitchFamily="34" charset="0"/>
                <a:ea typeface="Calibri" panose="020F0502020204030204" pitchFamily="34" charset="0"/>
              </a:rPr>
              <a:t>. </a:t>
            </a:r>
          </a:p>
          <a:p>
            <a:pPr marL="800100" lvl="1" indent="-342900">
              <a:lnSpc>
                <a:spcPts val="2200"/>
              </a:lnSpc>
              <a:spcAft>
                <a:spcPts val="1200"/>
              </a:spcAft>
              <a:buFont typeface="Arial" panose="020B0604020202020204" pitchFamily="34" charset="0"/>
              <a:buChar char="•"/>
            </a:pPr>
            <a:r>
              <a:rPr lang="en-US" sz="2000" i="1" dirty="0">
                <a:solidFill>
                  <a:schemeClr val="tx1">
                    <a:lumMod val="65000"/>
                    <a:lumOff val="35000"/>
                  </a:schemeClr>
                </a:solidFill>
                <a:latin typeface="Corbel" panose="020B0503020204020204" pitchFamily="34" charset="0"/>
                <a:ea typeface="MS Mincho" panose="02020609040205080304" pitchFamily="49" charset="-128"/>
                <a:cs typeface="Calibri" panose="020F0502020204030204" pitchFamily="34" charset="0"/>
              </a:rPr>
              <a:t>The SES Fiscal Team will send the official WIV form to the appropriate person/supplier/vendor.</a:t>
            </a:r>
          </a:p>
          <a:p>
            <a:pPr marL="800100" lvl="1" indent="-342900">
              <a:lnSpc>
                <a:spcPts val="2200"/>
              </a:lnSpc>
              <a:spcAft>
                <a:spcPts val="1200"/>
              </a:spcAft>
              <a:buFont typeface="Arial" panose="020B0604020202020204" pitchFamily="34" charset="0"/>
              <a:buChar char="•"/>
            </a:pPr>
            <a:r>
              <a:rPr lang="en-US" sz="2000"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Scan and email any receipts, invoices, attendee lists, revised IRIs, etc. to </a:t>
            </a:r>
            <a:r>
              <a:rPr lang="en-US" sz="2000" i="1" dirty="0">
                <a:solidFill>
                  <a:schemeClr val="accent1"/>
                </a:solidFill>
                <a:latin typeface="Corbel" panose="020B0503020204020204" pitchFamily="34" charset="0"/>
                <a:hlinkClick r:id="rId3">
                  <a:extLst>
                    <a:ext uri="{A12FA001-AC4F-418D-AE19-62706E023703}">
                      <ahyp:hlinkClr xmlns:ahyp="http://schemas.microsoft.com/office/drawing/2018/hyperlinkcolor" val="tx"/>
                    </a:ext>
                  </a:extLst>
                </a:hlinkClick>
              </a:rPr>
              <a:t>getinvolved.finance@wsu.edu</a:t>
            </a:r>
            <a:r>
              <a:rPr lang="en-US" sz="2000" i="1" dirty="0">
                <a:solidFill>
                  <a:schemeClr val="accent1"/>
                </a:solidFill>
                <a:latin typeface="Corbel" panose="020B0503020204020204" pitchFamily="34" charset="0"/>
              </a:rPr>
              <a:t> </a:t>
            </a:r>
            <a:r>
              <a:rPr lang="en-US" sz="2000" b="1"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immediately</a:t>
            </a:r>
            <a:r>
              <a:rPr lang="en-US" sz="2000"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 after the event.</a:t>
            </a:r>
            <a:endParaRPr lang="en-US" sz="2000" i="1" dirty="0">
              <a:solidFill>
                <a:schemeClr val="tx1">
                  <a:lumMod val="65000"/>
                  <a:lumOff val="35000"/>
                </a:schemeClr>
              </a:solidFill>
              <a:latin typeface="Corbel" panose="020B0503020204020204" pitchFamily="34" charset="0"/>
            </a:endParaRPr>
          </a:p>
          <a:p>
            <a:pPr marL="800100" lvl="1" indent="-342900">
              <a:buFont typeface="Arial" panose="020B0604020202020204" pitchFamily="34" charset="0"/>
              <a:buChar char="•"/>
            </a:pPr>
            <a:endParaRPr lang="en-US" sz="2000" dirty="0">
              <a:effectLst/>
              <a:latin typeface="Corbel" panose="020B0503020204020204" pitchFamily="34" charset="0"/>
              <a:ea typeface="MS Mincho" panose="02020609040205080304" pitchFamily="49" charset="-128"/>
              <a:cs typeface="Calibri" panose="020F0502020204030204" pitchFamily="34" charset="0"/>
            </a:endParaRPr>
          </a:p>
          <a:p>
            <a:pPr marL="342900" indent="-342900">
              <a:buFont typeface="Arial" panose="020B0604020202020204" pitchFamily="34" charset="0"/>
              <a:buChar char="•"/>
            </a:pPr>
            <a:endParaRPr lang="en-US" sz="2000" dirty="0">
              <a:effectLst/>
              <a:latin typeface="Corbel" panose="020B0503020204020204" pitchFamily="34" charset="0"/>
              <a:ea typeface="MS Mincho" panose="02020609040205080304" pitchFamily="49" charset="-128"/>
              <a:cs typeface="Calibri" panose="020F0502020204030204" pitchFamily="34" charset="0"/>
            </a:endParaRPr>
          </a:p>
          <a:p>
            <a:endParaRPr lang="en-US" sz="2000" dirty="0">
              <a:latin typeface="Corbel" panose="020B0503020204020204" pitchFamily="34" charset="0"/>
              <a:ea typeface="MS Mincho" panose="02020609040205080304" pitchFamily="49" charset="-128"/>
              <a:cs typeface="Calibri" panose="020F0502020204030204" pitchFamily="34" charset="0"/>
            </a:endParaRPr>
          </a:p>
        </p:txBody>
      </p:sp>
      <p:sp>
        <p:nvSpPr>
          <p:cNvPr id="2" name="TextBox 1">
            <a:extLst>
              <a:ext uri="{FF2B5EF4-FFF2-40B4-BE49-F238E27FC236}">
                <a16:creationId xmlns:a16="http://schemas.microsoft.com/office/drawing/2014/main" id="{77BCDC8B-56C6-8BEE-7146-0C8A57593CE5}"/>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spTree>
    <p:extLst>
      <p:ext uri="{BB962C8B-B14F-4D97-AF65-F5344CB8AC3E}">
        <p14:creationId xmlns:p14="http://schemas.microsoft.com/office/powerpoint/2010/main" val="2347311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5AD14-C957-EAD2-F082-F2B348B7E5A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8A82B2A-00C7-2050-08AB-EFA410C287A0}"/>
              </a:ext>
            </a:extLst>
          </p:cNvPr>
          <p:cNvSpPr txBox="1"/>
          <p:nvPr/>
        </p:nvSpPr>
        <p:spPr>
          <a:xfrm>
            <a:off x="314037" y="331003"/>
            <a:ext cx="11563927" cy="7566174"/>
          </a:xfrm>
          <a:prstGeom prst="rect">
            <a:avLst/>
          </a:prstGeom>
          <a:noFill/>
        </p:spPr>
        <p:txBody>
          <a:bodyPr wrap="square">
            <a:spAutoFit/>
          </a:bodyPr>
          <a:lstStyle/>
          <a:p>
            <a:pPr>
              <a:spcAft>
                <a:spcPts val="1800"/>
              </a:spcAft>
            </a:pPr>
            <a:r>
              <a:rPr lang="en-US" sz="4400" b="1" dirty="0">
                <a:solidFill>
                  <a:schemeClr val="tx1">
                    <a:lumMod val="75000"/>
                    <a:lumOff val="25000"/>
                  </a:schemeClr>
                </a:solidFill>
                <a:latin typeface="Corbel" panose="020B0503020204020204" pitchFamily="34" charset="0"/>
              </a:rPr>
              <a:t>WSU CougarCard Requests </a:t>
            </a:r>
          </a:p>
          <a:p>
            <a:pPr marL="342900" indent="-342900">
              <a:lnSpc>
                <a:spcPts val="2200"/>
              </a:lnSpc>
              <a:spcAft>
                <a:spcPts val="1200"/>
              </a:spcAft>
              <a:buFont typeface="Arial" panose="020B0604020202020204" pitchFamily="34" charset="0"/>
              <a:buChar char="•"/>
            </a:pPr>
            <a:r>
              <a:rPr lang="en-US" sz="2400" b="1" dirty="0">
                <a:solidFill>
                  <a:srgbClr val="9E0605"/>
                </a:solidFill>
                <a:effectLst/>
                <a:latin typeface="Corbel" panose="020B0503020204020204" pitchFamily="34" charset="0"/>
                <a:ea typeface="MS Mincho" panose="02020609040205080304" pitchFamily="49" charset="-128"/>
                <a:cs typeface="Calibri" panose="020F0502020204030204" pitchFamily="34" charset="0"/>
              </a:rPr>
              <a:t>The Student Engagement Services Office has departmental </a:t>
            </a:r>
            <a:r>
              <a:rPr lang="en-US" sz="2400" b="1" u="sng" dirty="0">
                <a:solidFill>
                  <a:srgbClr val="9E0605"/>
                </a:solidFill>
                <a:effectLst/>
                <a:latin typeface="Corbel" panose="020B0503020204020204" pitchFamily="34" charset="0"/>
                <a:ea typeface="MS Mincho" panose="02020609040205080304" pitchFamily="49" charset="-128"/>
                <a:cs typeface="Calibri" panose="020F0502020204030204" pitchFamily="34" charset="0"/>
              </a:rPr>
              <a:t>CougarCards</a:t>
            </a:r>
            <a:r>
              <a:rPr lang="en-US" sz="2400" b="1" dirty="0">
                <a:solidFill>
                  <a:srgbClr val="9E0605"/>
                </a:solidFill>
                <a:effectLst/>
                <a:latin typeface="Corbel" panose="020B0503020204020204" pitchFamily="34" charset="0"/>
                <a:ea typeface="MS Mincho" panose="02020609040205080304" pitchFamily="49" charset="-128"/>
                <a:cs typeface="Calibri" panose="020F0502020204030204" pitchFamily="34" charset="0"/>
              </a:rPr>
              <a:t> for use for quick, low-cost purchases for CUB food &amp; beverage retailers.  These are available for use by </a:t>
            </a:r>
            <a:r>
              <a:rPr lang="en-US" sz="2400" b="1" dirty="0">
                <a:solidFill>
                  <a:srgbClr val="9E0605"/>
                </a:solidFill>
                <a:latin typeface="Corbel" panose="020B0503020204020204" pitchFamily="34" charset="0"/>
                <a:ea typeface="MS Mincho" panose="02020609040205080304" pitchFamily="49" charset="-128"/>
                <a:cs typeface="Calibri" panose="020F0502020204030204" pitchFamily="34" charset="0"/>
              </a:rPr>
              <a:t>ASWSU, CSOL, SEB &amp; SES only.</a:t>
            </a:r>
          </a:p>
          <a:p>
            <a:pPr marL="800100" lvl="1" indent="-342900">
              <a:lnSpc>
                <a:spcPts val="2000"/>
              </a:lnSpc>
              <a:spcAft>
                <a:spcPts val="600"/>
              </a:spcAft>
              <a:buFont typeface="Arial" panose="020B0604020202020204" pitchFamily="34" charset="0"/>
              <a:buChar char="•"/>
            </a:pPr>
            <a:r>
              <a:rPr lang="en-US" sz="2000" i="1" dirty="0">
                <a:solidFill>
                  <a:schemeClr val="tx1">
                    <a:lumMod val="65000"/>
                    <a:lumOff val="35000"/>
                  </a:schemeClr>
                </a:solidFill>
                <a:latin typeface="Corbel" panose="020B0503020204020204" pitchFamily="34" charset="0"/>
              </a:rPr>
              <a:t>On the </a:t>
            </a:r>
            <a:r>
              <a:rPr lang="en-US" sz="2000" b="1" i="1" dirty="0">
                <a:solidFill>
                  <a:schemeClr val="tx1">
                    <a:lumMod val="65000"/>
                    <a:lumOff val="35000"/>
                  </a:schemeClr>
                </a:solidFill>
                <a:latin typeface="Corbel" panose="020B0503020204020204" pitchFamily="34" charset="0"/>
              </a:rPr>
              <a:t>Purchase</a:t>
            </a:r>
            <a:r>
              <a:rPr lang="en-US" sz="2000" i="1" dirty="0">
                <a:solidFill>
                  <a:schemeClr val="tx1">
                    <a:lumMod val="65000"/>
                    <a:lumOff val="35000"/>
                  </a:schemeClr>
                </a:solidFill>
                <a:latin typeface="Corbel" panose="020B0503020204020204" pitchFamily="34" charset="0"/>
              </a:rPr>
              <a:t> </a:t>
            </a:r>
            <a:r>
              <a:rPr lang="en-US" sz="2000" b="1" i="1" dirty="0">
                <a:solidFill>
                  <a:schemeClr val="tx1">
                    <a:lumMod val="65000"/>
                    <a:lumOff val="35000"/>
                  </a:schemeClr>
                </a:solidFill>
                <a:latin typeface="Corbel" panose="020B0503020204020204" pitchFamily="34" charset="0"/>
              </a:rPr>
              <a:t>Request</a:t>
            </a:r>
            <a:r>
              <a:rPr lang="en-US" sz="2000" i="1" dirty="0">
                <a:solidFill>
                  <a:schemeClr val="tx1">
                    <a:lumMod val="65000"/>
                    <a:lumOff val="35000"/>
                  </a:schemeClr>
                </a:solidFill>
                <a:latin typeface="Corbel" panose="020B0503020204020204" pitchFamily="34" charset="0"/>
              </a:rPr>
              <a:t> form, include the name of individual checking out a CougarCard along with checkout and return dates &amp; times. </a:t>
            </a:r>
            <a:r>
              <a:rPr lang="en-US" sz="2000" i="1" dirty="0">
                <a:solidFill>
                  <a:schemeClr val="tx1">
                    <a:lumMod val="65000"/>
                    <a:lumOff val="35000"/>
                  </a:schemeClr>
                </a:solidFill>
                <a:highlight>
                  <a:srgbClr val="FFFF00"/>
                </a:highlight>
                <a:latin typeface="Corbel" panose="020B0503020204020204" pitchFamily="34" charset="0"/>
              </a:rPr>
              <a:t>CougarCard checkout and return times are Monday through Friday, 8:00 a.m. to 3:30 p.m.</a:t>
            </a:r>
            <a:r>
              <a:rPr lang="en-US" sz="2000" i="1" dirty="0">
                <a:solidFill>
                  <a:schemeClr val="tx1">
                    <a:lumMod val="65000"/>
                    <a:lumOff val="35000"/>
                  </a:schemeClr>
                </a:solidFill>
                <a:latin typeface="Corbel" panose="020B0503020204020204" pitchFamily="34" charset="0"/>
              </a:rPr>
              <a:t>; advisors can approve overnight/weekend requests. Please stick to the agreed-upon time for CougarCard checkout and return to ensure they are available for the next person checking out the CougarCard. </a:t>
            </a:r>
          </a:p>
          <a:p>
            <a:pPr marL="800100" lvl="1" indent="-342900">
              <a:lnSpc>
                <a:spcPts val="2000"/>
              </a:lnSpc>
              <a:spcAft>
                <a:spcPts val="600"/>
              </a:spcAft>
              <a:buFont typeface="Arial" panose="020B0604020202020204" pitchFamily="34" charset="0"/>
              <a:buChar char="•"/>
            </a:pPr>
            <a:r>
              <a:rPr lang="en-US" sz="2000" b="1" i="1" u="sng" dirty="0">
                <a:solidFill>
                  <a:schemeClr val="tx1">
                    <a:lumMod val="65000"/>
                    <a:lumOff val="35000"/>
                  </a:schemeClr>
                </a:solidFill>
                <a:latin typeface="Corbel" panose="020B0503020204020204" pitchFamily="34" charset="0"/>
              </a:rPr>
              <a:t>Only</a:t>
            </a:r>
            <a:r>
              <a:rPr lang="en-US" sz="2000" i="1" dirty="0">
                <a:solidFill>
                  <a:schemeClr val="tx1">
                    <a:lumMod val="65000"/>
                    <a:lumOff val="35000"/>
                  </a:schemeClr>
                </a:solidFill>
                <a:latin typeface="Corbel" panose="020B0503020204020204" pitchFamily="34" charset="0"/>
              </a:rPr>
              <a:t> WSU Student Engagement Services approved employees (permanent staff, student employees, stipend recipients) may check out a departmental CougarCard!</a:t>
            </a:r>
          </a:p>
          <a:p>
            <a:pPr marL="800100" lvl="1" indent="-342900">
              <a:lnSpc>
                <a:spcPts val="2000"/>
              </a:lnSpc>
              <a:spcAft>
                <a:spcPts val="600"/>
              </a:spcAft>
              <a:buFont typeface="Arial" panose="020B0604020202020204" pitchFamily="34" charset="0"/>
              <a:buChar char="•"/>
            </a:pPr>
            <a:r>
              <a:rPr lang="en-US" sz="2000" i="1" dirty="0">
                <a:solidFill>
                  <a:schemeClr val="tx1">
                    <a:lumMod val="65000"/>
                    <a:lumOff val="35000"/>
                  </a:schemeClr>
                </a:solidFill>
                <a:latin typeface="Corbel" panose="020B0503020204020204" pitchFamily="34" charset="0"/>
                <a:ea typeface="Calibri" panose="020F0502020204030204" pitchFamily="34" charset="0"/>
              </a:rPr>
              <a:t>Submit your completed </a:t>
            </a:r>
            <a:r>
              <a:rPr lang="en-US" sz="2000" b="1" i="1" dirty="0">
                <a:solidFill>
                  <a:schemeClr val="tx1">
                    <a:lumMod val="65000"/>
                    <a:lumOff val="35000"/>
                  </a:schemeClr>
                </a:solidFill>
                <a:latin typeface="Corbel" panose="020B0503020204020204" pitchFamily="34" charset="0"/>
                <a:ea typeface="Calibri" panose="020F0502020204030204" pitchFamily="34" charset="0"/>
              </a:rPr>
              <a:t>Purchase Request</a:t>
            </a:r>
            <a:r>
              <a:rPr lang="en-US" sz="2000" i="1" dirty="0">
                <a:solidFill>
                  <a:schemeClr val="tx1">
                    <a:lumMod val="65000"/>
                    <a:lumOff val="35000"/>
                  </a:schemeClr>
                </a:solidFill>
                <a:latin typeface="Corbel" panose="020B0503020204020204" pitchFamily="34" charset="0"/>
                <a:ea typeface="Calibri" panose="020F0502020204030204" pitchFamily="34" charset="0"/>
              </a:rPr>
              <a:t> forms along with any other supporting documentation to your advisor </a:t>
            </a:r>
            <a:r>
              <a:rPr lang="en-US" sz="2000" i="1" dirty="0">
                <a:solidFill>
                  <a:schemeClr val="tx1">
                    <a:lumMod val="65000"/>
                    <a:lumOff val="35000"/>
                  </a:schemeClr>
                </a:solidFill>
                <a:effectLst/>
                <a:highlight>
                  <a:srgbClr val="FFFF00"/>
                </a:highlight>
                <a:latin typeface="Corbel" panose="020B0503020204020204" pitchFamily="34" charset="0"/>
                <a:ea typeface="Calibri" panose="020F0502020204030204" pitchFamily="34" charset="0"/>
              </a:rPr>
              <a:t>at least </a:t>
            </a:r>
            <a:r>
              <a:rPr lang="en-US" sz="2000" b="1" i="1" dirty="0">
                <a:solidFill>
                  <a:schemeClr val="tx1">
                    <a:lumMod val="65000"/>
                    <a:lumOff val="35000"/>
                  </a:schemeClr>
                </a:solidFill>
                <a:effectLst/>
                <a:highlight>
                  <a:srgbClr val="FFFF00"/>
                </a:highlight>
                <a:latin typeface="Corbel" panose="020B0503020204020204" pitchFamily="34" charset="0"/>
                <a:ea typeface="Calibri" panose="020F0502020204030204" pitchFamily="34" charset="0"/>
              </a:rPr>
              <a:t>72 hours </a:t>
            </a:r>
            <a:r>
              <a:rPr lang="en-US" sz="2000" b="1" i="1" u="sng" dirty="0">
                <a:solidFill>
                  <a:schemeClr val="tx1">
                    <a:lumMod val="65000"/>
                    <a:lumOff val="35000"/>
                  </a:schemeClr>
                </a:solidFill>
                <a:highlight>
                  <a:srgbClr val="FFFF00"/>
                </a:highlight>
                <a:latin typeface="Corbel" panose="020B0503020204020204" pitchFamily="34" charset="0"/>
                <a:ea typeface="Calibri" panose="020F0502020204030204" pitchFamily="34" charset="0"/>
              </a:rPr>
              <a:t>prior</a:t>
            </a:r>
            <a:r>
              <a:rPr lang="en-US" sz="2000" b="1" i="1" dirty="0">
                <a:solidFill>
                  <a:schemeClr val="tx1">
                    <a:lumMod val="65000"/>
                    <a:lumOff val="35000"/>
                  </a:schemeClr>
                </a:solidFill>
                <a:highlight>
                  <a:srgbClr val="FFFF00"/>
                </a:highlight>
                <a:latin typeface="Corbel" panose="020B0503020204020204" pitchFamily="34" charset="0"/>
                <a:ea typeface="Calibri" panose="020F0502020204030204" pitchFamily="34" charset="0"/>
              </a:rPr>
              <a:t> to your event or purchase date!</a:t>
            </a:r>
            <a:r>
              <a:rPr lang="en-US" sz="2000" b="1" i="1" dirty="0">
                <a:solidFill>
                  <a:schemeClr val="tx1">
                    <a:lumMod val="65000"/>
                    <a:lumOff val="35000"/>
                  </a:schemeClr>
                </a:solidFill>
                <a:latin typeface="Corbel" panose="020B0503020204020204" pitchFamily="34" charset="0"/>
                <a:ea typeface="Calibri" panose="020F0502020204030204" pitchFamily="34" charset="0"/>
              </a:rPr>
              <a:t> </a:t>
            </a:r>
          </a:p>
          <a:p>
            <a:pPr marL="800100" lvl="1" indent="-342900">
              <a:lnSpc>
                <a:spcPts val="2000"/>
              </a:lnSpc>
              <a:spcAft>
                <a:spcPts val="600"/>
              </a:spcAft>
              <a:buFont typeface="Arial" panose="020B0604020202020204" pitchFamily="34" charset="0"/>
              <a:buChar char="•"/>
            </a:pPr>
            <a:r>
              <a:rPr lang="en-US" sz="2000" i="1" dirty="0">
                <a:solidFill>
                  <a:schemeClr val="tx1">
                    <a:lumMod val="65000"/>
                    <a:lumOff val="35000"/>
                  </a:schemeClr>
                </a:solidFill>
                <a:effectLst/>
                <a:latin typeface="Corbel" panose="020B0503020204020204" pitchFamily="34" charset="0"/>
                <a:ea typeface="Calibri" panose="020F0502020204030204" pitchFamily="34" charset="0"/>
              </a:rPr>
              <a:t>Your advisor will email the </a:t>
            </a:r>
            <a:r>
              <a:rPr lang="en-US" sz="2000" i="1" dirty="0">
                <a:solidFill>
                  <a:schemeClr val="tx1">
                    <a:lumMod val="65000"/>
                    <a:lumOff val="35000"/>
                  </a:schemeClr>
                </a:solidFill>
                <a:latin typeface="Corbel" panose="020B0503020204020204" pitchFamily="34" charset="0"/>
                <a:ea typeface="Calibri" panose="020F0502020204030204" pitchFamily="34" charset="0"/>
              </a:rPr>
              <a:t>approved request forms and any supporting documentation to the SES Fiscal Team at </a:t>
            </a:r>
            <a:r>
              <a:rPr lang="en-US" sz="2000" i="1" u="sng" dirty="0">
                <a:solidFill>
                  <a:schemeClr val="accent1"/>
                </a:solidFill>
                <a:latin typeface="Corbel" panose="020B0503020204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getinvolved.finance@wsu.edu</a:t>
            </a:r>
            <a:r>
              <a:rPr lang="en-US" sz="2000" i="1" dirty="0">
                <a:solidFill>
                  <a:schemeClr val="tx1">
                    <a:lumMod val="65000"/>
                    <a:lumOff val="35000"/>
                  </a:schemeClr>
                </a:solidFill>
                <a:effectLst/>
                <a:latin typeface="Corbel" panose="020B0503020204020204" pitchFamily="34" charset="0"/>
                <a:ea typeface="Calibri" panose="020F0502020204030204" pitchFamily="34" charset="0"/>
              </a:rPr>
              <a:t>. </a:t>
            </a:r>
          </a:p>
          <a:p>
            <a:pPr marL="800100" lvl="1" indent="-342900">
              <a:lnSpc>
                <a:spcPts val="2000"/>
              </a:lnSpc>
              <a:spcAft>
                <a:spcPts val="600"/>
              </a:spcAft>
              <a:buFont typeface="Arial" panose="020B0604020202020204" pitchFamily="34" charset="0"/>
              <a:buChar char="•"/>
            </a:pPr>
            <a:r>
              <a:rPr lang="en-US" sz="2000" i="1" dirty="0">
                <a:solidFill>
                  <a:schemeClr val="tx1">
                    <a:lumMod val="65000"/>
                    <a:lumOff val="35000"/>
                  </a:schemeClr>
                </a:solidFill>
                <a:latin typeface="Corbel" panose="020B0503020204020204" pitchFamily="34" charset="0"/>
              </a:rPr>
              <a:t>Keep the CougarCard secure until you return it to the SES Fiscal Team (or advisors).  Report lost or stolen cards </a:t>
            </a:r>
            <a:r>
              <a:rPr lang="en-US" sz="2000" b="1" i="1" u="sng" dirty="0">
                <a:solidFill>
                  <a:schemeClr val="tx1">
                    <a:lumMod val="65000"/>
                    <a:lumOff val="35000"/>
                  </a:schemeClr>
                </a:solidFill>
                <a:latin typeface="Corbel" panose="020B0503020204020204" pitchFamily="34" charset="0"/>
              </a:rPr>
              <a:t>IMMEDIATELY</a:t>
            </a:r>
            <a:r>
              <a:rPr lang="en-US" sz="2000" i="1" dirty="0">
                <a:solidFill>
                  <a:schemeClr val="tx1">
                    <a:lumMod val="65000"/>
                    <a:lumOff val="35000"/>
                  </a:schemeClr>
                </a:solidFill>
                <a:latin typeface="Corbel" panose="020B0503020204020204" pitchFamily="34" charset="0"/>
              </a:rPr>
              <a:t> to the Fiscal Team.</a:t>
            </a:r>
          </a:p>
          <a:p>
            <a:pPr marL="800100" lvl="1" indent="-342900">
              <a:lnSpc>
                <a:spcPts val="2000"/>
              </a:lnSpc>
              <a:spcAft>
                <a:spcPts val="600"/>
              </a:spcAft>
              <a:buFont typeface="Arial" panose="020B0604020202020204" pitchFamily="34" charset="0"/>
              <a:buChar char="•"/>
            </a:pPr>
            <a:r>
              <a:rPr lang="en-US" sz="2000" i="1" dirty="0">
                <a:solidFill>
                  <a:schemeClr val="tx1">
                    <a:lumMod val="65000"/>
                    <a:lumOff val="35000"/>
                  </a:schemeClr>
                </a:solidFill>
                <a:latin typeface="Corbel" panose="020B0503020204020204" pitchFamily="34" charset="0"/>
              </a:rPr>
              <a:t>Scan and email any receipts, invoices, attendee lists, etc. to </a:t>
            </a:r>
            <a:r>
              <a:rPr lang="en-US" sz="2000" i="1" dirty="0">
                <a:solidFill>
                  <a:schemeClr val="accent1"/>
                </a:solidFill>
                <a:latin typeface="Corbel" panose="020B0503020204020204" pitchFamily="34" charset="0"/>
                <a:hlinkClick r:id="rId3"/>
              </a:rPr>
              <a:t>getinvolved.finance@wsu.edu </a:t>
            </a:r>
            <a:r>
              <a:rPr lang="en-US" sz="2000" b="1" i="1" dirty="0">
                <a:solidFill>
                  <a:schemeClr val="tx1">
                    <a:lumMod val="65000"/>
                    <a:lumOff val="35000"/>
                  </a:schemeClr>
                </a:solidFill>
                <a:latin typeface="Corbel" panose="020B0503020204020204" pitchFamily="34" charset="0"/>
              </a:rPr>
              <a:t>immediately</a:t>
            </a:r>
            <a:r>
              <a:rPr lang="en-US" sz="2000" i="1" dirty="0">
                <a:solidFill>
                  <a:schemeClr val="tx1">
                    <a:lumMod val="65000"/>
                    <a:lumOff val="35000"/>
                  </a:schemeClr>
                </a:solidFill>
                <a:latin typeface="Corbel" panose="020B0503020204020204" pitchFamily="34" charset="0"/>
              </a:rPr>
              <a:t> after the event.  The SES Fiscal Team will submit an IRI to the CougarCard Center after the event to replenish the funds used on the CougarCard.</a:t>
            </a:r>
          </a:p>
          <a:p>
            <a:pPr marL="800100" lvl="1" indent="-342900">
              <a:lnSpc>
                <a:spcPts val="1800"/>
              </a:lnSpc>
              <a:spcAft>
                <a:spcPts val="1200"/>
              </a:spcAft>
              <a:buFont typeface="Arial" panose="020B0604020202020204" pitchFamily="34" charset="0"/>
              <a:buChar char="•"/>
            </a:pPr>
            <a:endParaRPr lang="en-US" sz="2000" i="1" dirty="0">
              <a:solidFill>
                <a:schemeClr val="tx1">
                  <a:lumMod val="65000"/>
                  <a:lumOff val="35000"/>
                </a:schemeClr>
              </a:solidFill>
              <a:latin typeface="Corbel" panose="020B0503020204020204" pitchFamily="34" charset="0"/>
            </a:endParaRPr>
          </a:p>
          <a:p>
            <a:pPr marL="800100" lvl="1" indent="-342900">
              <a:buFont typeface="Arial" panose="020B0604020202020204" pitchFamily="34" charset="0"/>
              <a:buChar char="•"/>
            </a:pPr>
            <a:endParaRPr lang="en-US" sz="2000" i="1" dirty="0">
              <a:solidFill>
                <a:schemeClr val="tx1">
                  <a:lumMod val="65000"/>
                  <a:lumOff val="35000"/>
                </a:schemeClr>
              </a:solidFill>
              <a:latin typeface="Corbel" panose="020B0503020204020204" pitchFamily="34" charset="0"/>
            </a:endParaRPr>
          </a:p>
          <a:p>
            <a:pPr marL="800100" lvl="1" indent="-342900">
              <a:buFont typeface="Arial" panose="020B0604020202020204" pitchFamily="34" charset="0"/>
              <a:buChar char="•"/>
            </a:pPr>
            <a:endParaRPr lang="en-US" sz="2000" i="1" dirty="0">
              <a:solidFill>
                <a:schemeClr val="tx1">
                  <a:lumMod val="65000"/>
                  <a:lumOff val="35000"/>
                </a:schemeClr>
              </a:solidFill>
              <a:latin typeface="Corbel" panose="020B0503020204020204" pitchFamily="34" charset="0"/>
            </a:endParaRPr>
          </a:p>
        </p:txBody>
      </p:sp>
      <p:sp>
        <p:nvSpPr>
          <p:cNvPr id="2" name="TextBox 1">
            <a:extLst>
              <a:ext uri="{FF2B5EF4-FFF2-40B4-BE49-F238E27FC236}">
                <a16:creationId xmlns:a16="http://schemas.microsoft.com/office/drawing/2014/main" id="{AFA3FA28-639D-B7A7-7657-861F87C7EC24}"/>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spTree>
    <p:extLst>
      <p:ext uri="{BB962C8B-B14F-4D97-AF65-F5344CB8AC3E}">
        <p14:creationId xmlns:p14="http://schemas.microsoft.com/office/powerpoint/2010/main" val="1625249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4032910-AAAE-4537-8A4F-4AC89F0E5777}"/>
              </a:ext>
            </a:extLst>
          </p:cNvPr>
          <p:cNvSpPr>
            <a:spLocks noGrp="1"/>
          </p:cNvSpPr>
          <p:nvPr>
            <p:ph type="subTitle" idx="1"/>
          </p:nvPr>
        </p:nvSpPr>
        <p:spPr>
          <a:xfrm>
            <a:off x="307848" y="344997"/>
            <a:ext cx="11576304" cy="6569566"/>
          </a:xfrm>
        </p:spPr>
        <p:txBody>
          <a:bodyPr>
            <a:normAutofit fontScale="25000" lnSpcReduction="20000"/>
          </a:bodyPr>
          <a:lstStyle/>
          <a:p>
            <a:endParaRPr lang="en-US" dirty="0"/>
          </a:p>
          <a:p>
            <a:pPr algn="l">
              <a:lnSpc>
                <a:spcPts val="4400"/>
              </a:lnSpc>
              <a:spcBef>
                <a:spcPts val="0"/>
              </a:spcBef>
              <a:spcAft>
                <a:spcPts val="1800"/>
              </a:spcAft>
            </a:pPr>
            <a:r>
              <a:rPr lang="en-US" sz="17600" b="1" u="none" dirty="0">
                <a:solidFill>
                  <a:schemeClr val="tx1">
                    <a:lumMod val="75000"/>
                    <a:lumOff val="25000"/>
                  </a:schemeClr>
                </a:solidFill>
                <a:latin typeface="Corbel" panose="020B0503020204020204" pitchFamily="34" charset="0"/>
                <a:ea typeface="+mj-ea"/>
                <a:cs typeface="+mj-cs"/>
              </a:rPr>
              <a:t>Contract, Performance or Speaker Requests</a:t>
            </a:r>
          </a:p>
          <a:p>
            <a:pPr marL="457200" indent="-457200" algn="l">
              <a:lnSpc>
                <a:spcPts val="2200"/>
              </a:lnSpc>
              <a:spcBef>
                <a:spcPts val="0"/>
              </a:spcBef>
              <a:spcAft>
                <a:spcPts val="600"/>
              </a:spcAft>
              <a:buFont typeface="Arial" panose="020B0604020202020204" pitchFamily="34" charset="0"/>
              <a:buChar char="•"/>
            </a:pPr>
            <a:r>
              <a:rPr lang="en-US" sz="8800" b="1" u="none" dirty="0">
                <a:latin typeface="Corbel" panose="020B0503020204020204" pitchFamily="34" charset="0"/>
              </a:rPr>
              <a:t>The </a:t>
            </a:r>
            <a:r>
              <a:rPr lang="en-US" sz="8800" b="1" dirty="0">
                <a:latin typeface="Corbel" panose="020B0503020204020204" pitchFamily="34" charset="0"/>
              </a:rPr>
              <a:t>Contract, Performance or Speaker Request</a:t>
            </a:r>
            <a:r>
              <a:rPr lang="en-US" sz="8800" b="1" u="none" dirty="0">
                <a:latin typeface="Corbel" panose="020B0503020204020204" pitchFamily="34" charset="0"/>
              </a:rPr>
              <a:t> form is used whenever a contract or agreement is needed.</a:t>
            </a:r>
          </a:p>
          <a:p>
            <a:pPr marL="914400" lvl="1" indent="-457200" algn="l">
              <a:lnSpc>
                <a:spcPts val="2200"/>
              </a:lnSpc>
              <a:spcBef>
                <a:spcPts val="0"/>
              </a:spcBef>
              <a:spcAft>
                <a:spcPts val="600"/>
              </a:spcAft>
              <a:buFont typeface="Arial" panose="020B0604020202020204" pitchFamily="34" charset="0"/>
              <a:buChar char="•"/>
            </a:pPr>
            <a:r>
              <a:rPr lang="en-US" sz="8000" i="1" dirty="0">
                <a:solidFill>
                  <a:schemeClr val="tx1">
                    <a:lumMod val="65000"/>
                    <a:lumOff val="35000"/>
                  </a:schemeClr>
                </a:solidFill>
                <a:latin typeface="Corbel" panose="020B0503020204020204" pitchFamily="34" charset="0"/>
                <a:ea typeface="Calibri" panose="020F0502020204030204" pitchFamily="34" charset="0"/>
              </a:rPr>
              <a:t>Submit your completed </a:t>
            </a:r>
            <a:r>
              <a:rPr lang="en-US" sz="8000" b="1" i="1" dirty="0">
                <a:solidFill>
                  <a:schemeClr val="tx1">
                    <a:lumMod val="65000"/>
                    <a:lumOff val="35000"/>
                  </a:schemeClr>
                </a:solidFill>
                <a:latin typeface="Corbel" panose="020B0503020204020204" pitchFamily="34" charset="0"/>
                <a:ea typeface="Calibri" panose="020F0502020204030204" pitchFamily="34" charset="0"/>
              </a:rPr>
              <a:t>Contract, Performance or Speaker Request</a:t>
            </a:r>
            <a:r>
              <a:rPr lang="en-US" sz="8000" i="1" dirty="0">
                <a:solidFill>
                  <a:schemeClr val="tx1">
                    <a:lumMod val="65000"/>
                    <a:lumOff val="35000"/>
                  </a:schemeClr>
                </a:solidFill>
                <a:latin typeface="Corbel" panose="020B0503020204020204" pitchFamily="34" charset="0"/>
                <a:ea typeface="Calibri" panose="020F0502020204030204" pitchFamily="34" charset="0"/>
              </a:rPr>
              <a:t> forms along with any other supporting documentation to your advisor </a:t>
            </a:r>
            <a:r>
              <a:rPr lang="en-US" sz="8000" i="1" dirty="0">
                <a:solidFill>
                  <a:schemeClr val="tx1">
                    <a:lumMod val="65000"/>
                    <a:lumOff val="35000"/>
                  </a:schemeClr>
                </a:solidFill>
                <a:effectLst/>
                <a:highlight>
                  <a:srgbClr val="FFFF00"/>
                </a:highlight>
                <a:latin typeface="Corbel" panose="020B0503020204020204" pitchFamily="34" charset="0"/>
                <a:ea typeface="Calibri" panose="020F0502020204030204" pitchFamily="34" charset="0"/>
              </a:rPr>
              <a:t>at least </a:t>
            </a:r>
            <a:r>
              <a:rPr lang="en-US" sz="8000" b="1" i="1" dirty="0">
                <a:solidFill>
                  <a:schemeClr val="tx1">
                    <a:lumMod val="65000"/>
                    <a:lumOff val="35000"/>
                  </a:schemeClr>
                </a:solidFill>
                <a:effectLst/>
                <a:highlight>
                  <a:srgbClr val="FFFF00"/>
                </a:highlight>
                <a:latin typeface="Corbel" panose="020B0503020204020204" pitchFamily="34" charset="0"/>
                <a:ea typeface="Calibri" panose="020F0502020204030204" pitchFamily="34" charset="0"/>
              </a:rPr>
              <a:t>4 weeks </a:t>
            </a:r>
            <a:r>
              <a:rPr lang="en-US" sz="8000" b="1" i="1" u="sng" dirty="0">
                <a:solidFill>
                  <a:schemeClr val="tx1">
                    <a:lumMod val="65000"/>
                    <a:lumOff val="35000"/>
                  </a:schemeClr>
                </a:solidFill>
                <a:highlight>
                  <a:srgbClr val="FFFF00"/>
                </a:highlight>
                <a:latin typeface="Corbel" panose="020B0503020204020204" pitchFamily="34" charset="0"/>
                <a:ea typeface="Calibri" panose="020F0502020204030204" pitchFamily="34" charset="0"/>
              </a:rPr>
              <a:t>prior</a:t>
            </a:r>
            <a:r>
              <a:rPr lang="en-US" sz="8000" b="1" i="1" dirty="0">
                <a:solidFill>
                  <a:schemeClr val="tx1">
                    <a:lumMod val="65000"/>
                    <a:lumOff val="35000"/>
                  </a:schemeClr>
                </a:solidFill>
                <a:highlight>
                  <a:srgbClr val="FFFF00"/>
                </a:highlight>
                <a:latin typeface="Corbel" panose="020B0503020204020204" pitchFamily="34" charset="0"/>
                <a:ea typeface="Calibri" panose="020F0502020204030204" pitchFamily="34" charset="0"/>
              </a:rPr>
              <a:t> to your event date!</a:t>
            </a:r>
          </a:p>
          <a:p>
            <a:pPr lvl="3" algn="l">
              <a:lnSpc>
                <a:spcPts val="2200"/>
              </a:lnSpc>
              <a:spcBef>
                <a:spcPts val="0"/>
              </a:spcBef>
              <a:spcAft>
                <a:spcPts val="600"/>
              </a:spcAft>
            </a:pPr>
            <a:r>
              <a:rPr lang="en-US" sz="7200" u="none" dirty="0">
                <a:solidFill>
                  <a:schemeClr val="tx1">
                    <a:lumMod val="75000"/>
                    <a:lumOff val="25000"/>
                  </a:schemeClr>
                </a:solidFill>
                <a:highlight>
                  <a:srgbClr val="00FFFF"/>
                </a:highlight>
                <a:latin typeface="Corbel" panose="020B0503020204020204" pitchFamily="34" charset="0"/>
              </a:rPr>
              <a:t>*** During the Strategic Pause, please keep in mind contracts for $10,000+ require </a:t>
            </a:r>
            <a:r>
              <a:rPr lang="en-US" sz="7200" u="sng" dirty="0">
                <a:solidFill>
                  <a:schemeClr val="tx1">
                    <a:lumMod val="75000"/>
                    <a:lumOff val="25000"/>
                  </a:schemeClr>
                </a:solidFill>
                <a:highlight>
                  <a:srgbClr val="00FFFF"/>
                </a:highlight>
                <a:latin typeface="Corbel" panose="020B0503020204020204" pitchFamily="34" charset="0"/>
              </a:rPr>
              <a:t>advance</a:t>
            </a:r>
            <a:r>
              <a:rPr lang="en-US" sz="7200" u="none" dirty="0">
                <a:solidFill>
                  <a:schemeClr val="tx1">
                    <a:lumMod val="75000"/>
                    <a:lumOff val="25000"/>
                  </a:schemeClr>
                </a:solidFill>
                <a:highlight>
                  <a:srgbClr val="00FFFF"/>
                </a:highlight>
                <a:latin typeface="Corbel" panose="020B0503020204020204" pitchFamily="34" charset="0"/>
              </a:rPr>
              <a:t> written approval by the Student Affairs Vice Provost, so please allow for additional processing time.***</a:t>
            </a:r>
          </a:p>
          <a:p>
            <a:pPr marL="914400" lvl="1" indent="-457200" algn="l">
              <a:lnSpc>
                <a:spcPts val="2200"/>
              </a:lnSpc>
              <a:spcBef>
                <a:spcPts val="0"/>
              </a:spcBef>
              <a:spcAft>
                <a:spcPts val="600"/>
              </a:spcAft>
              <a:buFont typeface="Arial" panose="020B0604020202020204" pitchFamily="34" charset="0"/>
              <a:buChar char="•"/>
            </a:pPr>
            <a:r>
              <a:rPr lang="en-US" sz="8000" dirty="0">
                <a:latin typeface="Corbel" panose="020B0503020204020204" pitchFamily="34" charset="0"/>
                <a:ea typeface="Calibri" panose="020F0502020204030204" pitchFamily="34" charset="0"/>
              </a:rPr>
              <a:t>Your advisor will email the approved request</a:t>
            </a:r>
            <a:r>
              <a:rPr lang="en-US" sz="8000" b="1" dirty="0">
                <a:latin typeface="Corbel" panose="020B0503020204020204" pitchFamily="34" charset="0"/>
                <a:ea typeface="Calibri" panose="020F0502020204030204" pitchFamily="34" charset="0"/>
              </a:rPr>
              <a:t> </a:t>
            </a:r>
            <a:r>
              <a:rPr lang="en-US" sz="8000" dirty="0">
                <a:latin typeface="Corbel" panose="020B0503020204020204" pitchFamily="34" charset="0"/>
                <a:ea typeface="Calibri" panose="020F0502020204030204" pitchFamily="34" charset="0"/>
              </a:rPr>
              <a:t>form and any other supporting documentation to the SES Fiscal Team at </a:t>
            </a:r>
            <a:r>
              <a:rPr lang="en-US" sz="8000" dirty="0">
                <a:solidFill>
                  <a:schemeClr val="accent1"/>
                </a:solidFill>
                <a:latin typeface="Corbel" panose="020B0503020204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getinvolved.finance@wsu.edu</a:t>
            </a:r>
            <a:r>
              <a:rPr lang="en-US" sz="8000" dirty="0">
                <a:latin typeface="Corbel" panose="020B0503020204020204" pitchFamily="34" charset="0"/>
                <a:ea typeface="Calibri" panose="020F0502020204030204" pitchFamily="34" charset="0"/>
              </a:rPr>
              <a:t>.</a:t>
            </a:r>
            <a:r>
              <a:rPr lang="en-US" sz="8000" i="1" u="none" dirty="0">
                <a:solidFill>
                  <a:schemeClr val="tx1">
                    <a:lumMod val="65000"/>
                    <a:lumOff val="35000"/>
                  </a:schemeClr>
                </a:solidFill>
                <a:latin typeface="Corbel" panose="020B0503020204020204" pitchFamily="34" charset="0"/>
              </a:rPr>
              <a:t>  </a:t>
            </a:r>
            <a:endParaRPr lang="en-US" sz="8000" u="none" dirty="0">
              <a:solidFill>
                <a:schemeClr val="tx1">
                  <a:lumMod val="65000"/>
                  <a:lumOff val="35000"/>
                </a:schemeClr>
              </a:solidFill>
              <a:latin typeface="Corbel" panose="020B0503020204020204" pitchFamily="34" charset="0"/>
            </a:endParaRPr>
          </a:p>
          <a:p>
            <a:pPr marL="461963" indent="-461963" algn="l">
              <a:lnSpc>
                <a:spcPts val="2200"/>
              </a:lnSpc>
              <a:spcBef>
                <a:spcPts val="0"/>
              </a:spcBef>
              <a:spcAft>
                <a:spcPts val="600"/>
              </a:spcAft>
              <a:buFont typeface="Arial" panose="020B0604020202020204" pitchFamily="34" charset="0"/>
              <a:buChar char="•"/>
            </a:pPr>
            <a:r>
              <a:rPr lang="en-US" sz="8800" b="1" dirty="0">
                <a:solidFill>
                  <a:srgbClr val="9E0605"/>
                </a:solidFill>
                <a:latin typeface="Corbel" panose="020B0503020204020204" pitchFamily="34" charset="0"/>
              </a:rPr>
              <a:t>Additional items needed for Contract, Performance or Speaker Requests</a:t>
            </a:r>
          </a:p>
          <a:p>
            <a:pPr marL="914400" lvl="3" indent="-457200" algn="l">
              <a:lnSpc>
                <a:spcPts val="2000"/>
              </a:lnSpc>
              <a:spcBef>
                <a:spcPts val="0"/>
              </a:spcBef>
              <a:spcAft>
                <a:spcPts val="600"/>
              </a:spcAft>
              <a:buFont typeface="Arial" panose="020B0604020202020204" pitchFamily="34" charset="0"/>
              <a:buChar char="•"/>
            </a:pPr>
            <a:r>
              <a:rPr lang="en-US" sz="8000" b="1" i="1" dirty="0">
                <a:solidFill>
                  <a:schemeClr val="tx1">
                    <a:lumMod val="65000"/>
                    <a:lumOff val="35000"/>
                  </a:schemeClr>
                </a:solidFill>
                <a:latin typeface="Corbel" panose="020B0503020204020204" pitchFamily="34" charset="0"/>
                <a:ea typeface="Calibri" panose="020F0502020204030204" pitchFamily="34" charset="0"/>
              </a:rPr>
              <a:t>Contract/agreement </a:t>
            </a:r>
            <a:r>
              <a:rPr lang="en-US" sz="8000" i="1" dirty="0">
                <a:solidFill>
                  <a:schemeClr val="tx1">
                    <a:lumMod val="65000"/>
                    <a:lumOff val="35000"/>
                  </a:schemeClr>
                </a:solidFill>
                <a:latin typeface="Corbel" panose="020B0503020204020204" pitchFamily="34" charset="0"/>
                <a:ea typeface="Calibri" panose="020F0502020204030204" pitchFamily="34" charset="0"/>
              </a:rPr>
              <a:t>form from the supplier/vendor/person</a:t>
            </a:r>
          </a:p>
          <a:p>
            <a:pPr marL="1376363" lvl="4" indent="-461963" algn="l">
              <a:buFont typeface="Arial" panose="020B0604020202020204" pitchFamily="34" charset="0"/>
              <a:buChar char="•"/>
            </a:pPr>
            <a:r>
              <a:rPr lang="en-US" sz="7200" b="1" u="sng" dirty="0">
                <a:solidFill>
                  <a:schemeClr val="tx1"/>
                </a:solidFill>
                <a:highlight>
                  <a:srgbClr val="FFFF00"/>
                </a:highlight>
                <a:latin typeface="Corbel" panose="020B0503020204020204" pitchFamily="34" charset="0"/>
              </a:rPr>
              <a:t>DO</a:t>
            </a:r>
            <a:r>
              <a:rPr lang="en-US" sz="7200" b="1" u="none" dirty="0">
                <a:solidFill>
                  <a:schemeClr val="tx1"/>
                </a:solidFill>
                <a:highlight>
                  <a:srgbClr val="FFFF00"/>
                </a:highlight>
                <a:latin typeface="Corbel" panose="020B0503020204020204" pitchFamily="34" charset="0"/>
              </a:rPr>
              <a:t> </a:t>
            </a:r>
            <a:r>
              <a:rPr lang="en-US" sz="7200" b="1" u="sng" dirty="0">
                <a:solidFill>
                  <a:schemeClr val="tx1"/>
                </a:solidFill>
                <a:highlight>
                  <a:srgbClr val="FFFF00"/>
                </a:highlight>
                <a:latin typeface="Corbel" panose="020B0503020204020204" pitchFamily="34" charset="0"/>
              </a:rPr>
              <a:t>NOT</a:t>
            </a:r>
            <a:r>
              <a:rPr lang="en-US" sz="7200" b="1" u="none" dirty="0">
                <a:solidFill>
                  <a:schemeClr val="tx1"/>
                </a:solidFill>
                <a:highlight>
                  <a:srgbClr val="FFFF00"/>
                </a:highlight>
                <a:latin typeface="Corbel" panose="020B0503020204020204" pitchFamily="34" charset="0"/>
              </a:rPr>
              <a:t> </a:t>
            </a:r>
            <a:r>
              <a:rPr lang="en-US" sz="7200" b="1" u="sng" dirty="0">
                <a:solidFill>
                  <a:schemeClr val="tx1"/>
                </a:solidFill>
                <a:highlight>
                  <a:srgbClr val="FFFF00"/>
                </a:highlight>
                <a:latin typeface="Corbel" panose="020B0503020204020204" pitchFamily="34" charset="0"/>
              </a:rPr>
              <a:t>SIGN</a:t>
            </a:r>
            <a:r>
              <a:rPr lang="en-US" sz="7200" b="1" u="none" dirty="0">
                <a:solidFill>
                  <a:schemeClr val="tx1"/>
                </a:solidFill>
                <a:highlight>
                  <a:srgbClr val="FFFF00"/>
                </a:highlight>
                <a:latin typeface="Corbel" panose="020B0503020204020204" pitchFamily="34" charset="0"/>
              </a:rPr>
              <a:t> </a:t>
            </a:r>
            <a:r>
              <a:rPr lang="en-US" sz="7200" b="1" i="1" u="sng" dirty="0">
                <a:solidFill>
                  <a:schemeClr val="tx1"/>
                </a:solidFill>
                <a:highlight>
                  <a:srgbClr val="FFFF00"/>
                </a:highlight>
                <a:latin typeface="Corbel" panose="020B0503020204020204" pitchFamily="34" charset="0"/>
              </a:rPr>
              <a:t>ANY</a:t>
            </a:r>
            <a:r>
              <a:rPr lang="en-US" sz="7200" b="1" u="none" dirty="0">
                <a:solidFill>
                  <a:schemeClr val="tx1"/>
                </a:solidFill>
                <a:highlight>
                  <a:srgbClr val="FFFF00"/>
                </a:highlight>
                <a:latin typeface="Corbel" panose="020B0503020204020204" pitchFamily="34" charset="0"/>
              </a:rPr>
              <a:t> </a:t>
            </a:r>
            <a:r>
              <a:rPr lang="en-US" sz="7200" u="none" dirty="0">
                <a:solidFill>
                  <a:schemeClr val="tx1"/>
                </a:solidFill>
                <a:highlight>
                  <a:srgbClr val="FFFF00"/>
                </a:highlight>
                <a:latin typeface="Corbel" panose="020B0503020204020204" pitchFamily="34" charset="0"/>
              </a:rPr>
              <a:t>contracts/agreements on behalf of WSU!</a:t>
            </a:r>
          </a:p>
          <a:p>
            <a:pPr marL="1376363" lvl="2" indent="-461963" algn="l">
              <a:buFont typeface="Arial" panose="020B0604020202020204" pitchFamily="34" charset="0"/>
              <a:buChar char="•"/>
            </a:pPr>
            <a:r>
              <a:rPr lang="en-US" sz="7200" b="1" i="1" u="none" dirty="0">
                <a:solidFill>
                  <a:schemeClr val="tx1"/>
                </a:solidFill>
                <a:latin typeface="Corbel" panose="020B0503020204020204" pitchFamily="34" charset="0"/>
              </a:rPr>
              <a:t>Contracts/Agreements </a:t>
            </a:r>
            <a:r>
              <a:rPr lang="en-US" sz="7200" b="1" i="1" dirty="0">
                <a:latin typeface="Corbel" panose="020B0503020204020204" pitchFamily="34" charset="0"/>
              </a:rPr>
              <a:t>w</a:t>
            </a:r>
            <a:r>
              <a:rPr lang="en-US" sz="7200" b="1" i="1" u="none" dirty="0">
                <a:solidFill>
                  <a:schemeClr val="tx1"/>
                </a:solidFill>
                <a:latin typeface="Corbel" panose="020B0503020204020204" pitchFamily="34" charset="0"/>
              </a:rPr>
              <a:t>ith WSU Departments:  </a:t>
            </a:r>
            <a:r>
              <a:rPr lang="en-US" sz="7200" i="1" u="none" dirty="0">
                <a:solidFill>
                  <a:schemeClr val="tx1"/>
                </a:solidFill>
                <a:latin typeface="Corbel" panose="020B0503020204020204" pitchFamily="34" charset="0"/>
              </a:rPr>
              <a:t>WSU SES Advisors can sign (but not SES GA’s).</a:t>
            </a:r>
          </a:p>
          <a:p>
            <a:pPr marL="1376363" lvl="2" indent="-461963" algn="l">
              <a:lnSpc>
                <a:spcPts val="1800"/>
              </a:lnSpc>
              <a:spcBef>
                <a:spcPts val="0"/>
              </a:spcBef>
              <a:spcAft>
                <a:spcPts val="600"/>
              </a:spcAft>
              <a:buFont typeface="Arial" panose="020B0604020202020204" pitchFamily="34" charset="0"/>
              <a:buChar char="•"/>
            </a:pPr>
            <a:r>
              <a:rPr lang="en-US" sz="7200" b="1" i="1" u="none" dirty="0">
                <a:solidFill>
                  <a:schemeClr val="tx1"/>
                </a:solidFill>
                <a:latin typeface="Corbel" panose="020B0503020204020204" pitchFamily="34" charset="0"/>
              </a:rPr>
              <a:t>Contracts/Agreements with NON-WSU Suppliers/Vendors:  </a:t>
            </a:r>
            <a:r>
              <a:rPr lang="en-US" sz="7200" b="1" i="1" u="sng" dirty="0">
                <a:solidFill>
                  <a:schemeClr val="tx1"/>
                </a:solidFill>
                <a:latin typeface="Corbel" panose="020B0503020204020204" pitchFamily="34" charset="0"/>
              </a:rPr>
              <a:t>Only</a:t>
            </a:r>
            <a:r>
              <a:rPr lang="en-US" sz="7200" i="1" u="none" dirty="0">
                <a:solidFill>
                  <a:schemeClr val="tx1"/>
                </a:solidFill>
                <a:latin typeface="Corbel" panose="020B0503020204020204" pitchFamily="34" charset="0"/>
              </a:rPr>
              <a:t> Brian Shuffield can sign for SES groups.</a:t>
            </a:r>
          </a:p>
          <a:p>
            <a:pPr marL="914400" lvl="1" indent="-571500" algn="l">
              <a:lnSpc>
                <a:spcPts val="2000"/>
              </a:lnSpc>
              <a:spcBef>
                <a:spcPts val="0"/>
              </a:spcBef>
              <a:spcAft>
                <a:spcPts val="600"/>
              </a:spcAft>
              <a:buFont typeface="Arial" panose="020B0604020202020204" pitchFamily="34" charset="0"/>
              <a:buChar char="•"/>
            </a:pPr>
            <a:r>
              <a:rPr lang="en-US" sz="8000" b="1" dirty="0">
                <a:latin typeface="Corbel" panose="020B0503020204020204" pitchFamily="34" charset="0"/>
                <a:ea typeface="Calibri" panose="020F0502020204030204" pitchFamily="34" charset="0"/>
              </a:rPr>
              <a:t>IRS W-9 tax form </a:t>
            </a:r>
            <a:r>
              <a:rPr lang="en-US" sz="8000" dirty="0">
                <a:latin typeface="Corbel" panose="020B0503020204020204" pitchFamily="34" charset="0"/>
                <a:ea typeface="Calibri" panose="020F0502020204030204" pitchFamily="34" charset="0"/>
              </a:rPr>
              <a:t>for the supplier/vendor/person </a:t>
            </a:r>
            <a:r>
              <a:rPr lang="en-US" sz="8000" b="1" dirty="0">
                <a:latin typeface="Corbel" panose="020B0503020204020204" pitchFamily="34" charset="0"/>
                <a:ea typeface="Calibri" panose="020F0502020204030204" pitchFamily="34" charset="0"/>
              </a:rPr>
              <a:t>is required </a:t>
            </a:r>
            <a:r>
              <a:rPr lang="en-US" sz="8000" dirty="0">
                <a:latin typeface="Corbel" panose="020B0503020204020204" pitchFamily="34" charset="0"/>
                <a:ea typeface="Calibri" panose="020F0502020204030204" pitchFamily="34" charset="0"/>
              </a:rPr>
              <a:t>if not already set-up in Workday.</a:t>
            </a:r>
          </a:p>
          <a:p>
            <a:pPr marL="914400" lvl="1" indent="-571500" algn="l">
              <a:lnSpc>
                <a:spcPts val="1400"/>
              </a:lnSpc>
              <a:spcBef>
                <a:spcPts val="0"/>
              </a:spcBef>
              <a:spcAft>
                <a:spcPts val="600"/>
              </a:spcAft>
              <a:buFont typeface="Arial" panose="020B0604020202020204" pitchFamily="34" charset="0"/>
              <a:buChar char="•"/>
            </a:pPr>
            <a:r>
              <a:rPr lang="en-US" sz="8000" b="1" dirty="0">
                <a:latin typeface="Corbel" panose="020B0503020204020204" pitchFamily="34" charset="0"/>
                <a:ea typeface="Calibri" panose="020F0502020204030204" pitchFamily="34" charset="0"/>
              </a:rPr>
              <a:t>Invoice</a:t>
            </a:r>
            <a:r>
              <a:rPr lang="en-US" sz="8000" dirty="0">
                <a:latin typeface="Corbel" panose="020B0503020204020204" pitchFamily="34" charset="0"/>
                <a:ea typeface="Calibri" panose="020F0502020204030204" pitchFamily="34" charset="0"/>
              </a:rPr>
              <a:t>, if available.  </a:t>
            </a:r>
            <a:r>
              <a:rPr lang="en-US" sz="5600" dirty="0">
                <a:latin typeface="Corbel" panose="020B0503020204020204" pitchFamily="34" charset="0"/>
                <a:ea typeface="Calibri" panose="020F0502020204030204" pitchFamily="34" charset="0"/>
              </a:rPr>
              <a:t>If the supplier/vendor does not provide an invoice, a </a:t>
            </a:r>
            <a:r>
              <a:rPr lang="en-US" sz="5600" b="1" dirty="0">
                <a:latin typeface="Corbel" panose="020B0503020204020204" pitchFamily="34" charset="0"/>
                <a:ea typeface="Calibri" panose="020F0502020204030204" pitchFamily="34" charset="0"/>
              </a:rPr>
              <a:t>Washington Invoice Voucher</a:t>
            </a:r>
            <a:r>
              <a:rPr lang="en-US" sz="5600" dirty="0">
                <a:latin typeface="Corbel" panose="020B0503020204020204" pitchFamily="34" charset="0"/>
                <a:ea typeface="Calibri" panose="020F0502020204030204" pitchFamily="34" charset="0"/>
              </a:rPr>
              <a:t> can be used.  Submit your completed </a:t>
            </a:r>
            <a:r>
              <a:rPr lang="en-US" sz="5600" b="1" dirty="0">
                <a:latin typeface="Corbel" panose="020B0503020204020204" pitchFamily="34" charset="0"/>
                <a:ea typeface="Calibri" panose="020F0502020204030204" pitchFamily="34" charset="0"/>
              </a:rPr>
              <a:t>Purchase Request </a:t>
            </a:r>
            <a:r>
              <a:rPr lang="en-US" sz="5600" dirty="0">
                <a:latin typeface="Corbel" panose="020B0503020204020204" pitchFamily="34" charset="0"/>
                <a:ea typeface="Calibri" panose="020F0502020204030204" pitchFamily="34" charset="0"/>
              </a:rPr>
              <a:t>form to your advisor </a:t>
            </a:r>
            <a:r>
              <a:rPr lang="en-US" sz="5600" dirty="0">
                <a:highlight>
                  <a:srgbClr val="FFFF00"/>
                </a:highlight>
                <a:latin typeface="Corbel" panose="020B0503020204020204" pitchFamily="34" charset="0"/>
                <a:ea typeface="Calibri" panose="020F0502020204030204" pitchFamily="34" charset="0"/>
              </a:rPr>
              <a:t>at least 72 hours prior to your event date</a:t>
            </a:r>
            <a:r>
              <a:rPr lang="en-US" sz="5600" dirty="0">
                <a:latin typeface="Corbel" panose="020B0503020204020204" pitchFamily="34" charset="0"/>
                <a:ea typeface="Calibri" panose="020F0502020204030204" pitchFamily="34" charset="0"/>
              </a:rPr>
              <a:t>.  Your advisor will submit the request form to the SES Fiscal Team at </a:t>
            </a:r>
            <a:r>
              <a:rPr lang="en-US" sz="5600" dirty="0">
                <a:latin typeface="Corbel" panose="020B0503020204020204" pitchFamily="34" charset="0"/>
                <a:ea typeface="Calibri" panose="020F0502020204030204" pitchFamily="34" charset="0"/>
                <a:hlinkClick r:id="rId3"/>
              </a:rPr>
              <a:t>getinvolved.finance@wsu.edu</a:t>
            </a:r>
            <a:r>
              <a:rPr lang="en-US" sz="5600" dirty="0">
                <a:latin typeface="Corbel" panose="020B0503020204020204" pitchFamily="34" charset="0"/>
                <a:ea typeface="Calibri" panose="020F0502020204030204" pitchFamily="34" charset="0"/>
              </a:rPr>
              <a:t>. The SES Fiscal Team will send the official WIV form to the appropriate person/supplier/vendor.</a:t>
            </a:r>
          </a:p>
          <a:p>
            <a:pPr marL="1371600" lvl="1" indent="-452438" algn="l">
              <a:buFont typeface="Arial" panose="020B0604020202020204" pitchFamily="34" charset="0"/>
              <a:buChar char="•"/>
            </a:pPr>
            <a:r>
              <a:rPr lang="en-US" sz="8000" i="0" u="none" dirty="0">
                <a:solidFill>
                  <a:schemeClr val="tx1">
                    <a:lumMod val="65000"/>
                    <a:lumOff val="35000"/>
                  </a:schemeClr>
                </a:solidFill>
                <a:highlight>
                  <a:srgbClr val="00FFFF"/>
                </a:highlight>
                <a:latin typeface="Corbel" panose="020B0503020204020204" pitchFamily="34" charset="0"/>
              </a:rPr>
              <a:t>NOTE:  The address on W-9 and Invoice </a:t>
            </a:r>
            <a:r>
              <a:rPr lang="en-US" sz="8000" b="1" i="0" u="sng" dirty="0">
                <a:solidFill>
                  <a:schemeClr val="tx1">
                    <a:lumMod val="65000"/>
                    <a:lumOff val="35000"/>
                  </a:schemeClr>
                </a:solidFill>
                <a:highlight>
                  <a:srgbClr val="00FFFF"/>
                </a:highlight>
                <a:latin typeface="Corbel" panose="020B0503020204020204" pitchFamily="34" charset="0"/>
              </a:rPr>
              <a:t>must</a:t>
            </a:r>
            <a:r>
              <a:rPr lang="en-US" sz="8000" i="0" u="none" dirty="0">
                <a:solidFill>
                  <a:schemeClr val="tx1">
                    <a:lumMod val="65000"/>
                    <a:lumOff val="35000"/>
                  </a:schemeClr>
                </a:solidFill>
                <a:highlight>
                  <a:srgbClr val="00FFFF"/>
                </a:highlight>
                <a:latin typeface="Corbel" panose="020B0503020204020204" pitchFamily="34" charset="0"/>
              </a:rPr>
              <a:t> </a:t>
            </a:r>
            <a:r>
              <a:rPr lang="en-US" sz="8000" b="1" i="0" u="none" dirty="0">
                <a:solidFill>
                  <a:schemeClr val="tx1">
                    <a:lumMod val="65000"/>
                    <a:lumOff val="35000"/>
                  </a:schemeClr>
                </a:solidFill>
                <a:highlight>
                  <a:srgbClr val="00FFFF"/>
                </a:highlight>
                <a:latin typeface="Corbel" panose="020B0503020204020204" pitchFamily="34" charset="0"/>
              </a:rPr>
              <a:t>match</a:t>
            </a:r>
            <a:r>
              <a:rPr lang="en-US" sz="8000" i="0" u="none" dirty="0">
                <a:solidFill>
                  <a:schemeClr val="tx1">
                    <a:lumMod val="65000"/>
                    <a:lumOff val="35000"/>
                  </a:schemeClr>
                </a:solidFill>
                <a:highlight>
                  <a:srgbClr val="00FFFF"/>
                </a:highlight>
                <a:latin typeface="Corbel" panose="020B0503020204020204" pitchFamily="34" charset="0"/>
              </a:rPr>
              <a:t>!!!</a:t>
            </a:r>
          </a:p>
        </p:txBody>
      </p:sp>
      <p:sp>
        <p:nvSpPr>
          <p:cNvPr id="2" name="TextBox 1">
            <a:extLst>
              <a:ext uri="{FF2B5EF4-FFF2-40B4-BE49-F238E27FC236}">
                <a16:creationId xmlns:a16="http://schemas.microsoft.com/office/drawing/2014/main" id="{9E9B8168-DCC9-699D-CA04-83DFFC954925}"/>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spTree>
    <p:extLst>
      <p:ext uri="{BB962C8B-B14F-4D97-AF65-F5344CB8AC3E}">
        <p14:creationId xmlns:p14="http://schemas.microsoft.com/office/powerpoint/2010/main" val="510190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B4D124-4246-1040-043B-DA6D8DF5E82B}"/>
              </a:ext>
            </a:extLst>
          </p:cNvPr>
          <p:cNvPicPr>
            <a:picLocks noChangeAspect="1"/>
          </p:cNvPicPr>
          <p:nvPr/>
        </p:nvPicPr>
        <p:blipFill>
          <a:blip r:embed="rId3"/>
          <a:srcRect t="3368" b="2316"/>
          <a:stretch/>
        </p:blipFill>
        <p:spPr>
          <a:xfrm>
            <a:off x="16899" y="0"/>
            <a:ext cx="5634868" cy="6858000"/>
          </a:xfrm>
          <a:prstGeom prst="rect">
            <a:avLst/>
          </a:prstGeom>
          <a:ln>
            <a:solidFill>
              <a:schemeClr val="accent1"/>
            </a:solidFill>
          </a:ln>
        </p:spPr>
      </p:pic>
      <p:sp>
        <p:nvSpPr>
          <p:cNvPr id="2" name="TextBox 1">
            <a:extLst>
              <a:ext uri="{FF2B5EF4-FFF2-40B4-BE49-F238E27FC236}">
                <a16:creationId xmlns:a16="http://schemas.microsoft.com/office/drawing/2014/main" id="{79BDCDB7-B675-CF9B-DBD6-EABC87ED765A}"/>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sp>
        <p:nvSpPr>
          <p:cNvPr id="4" name="TextBox 3">
            <a:extLst>
              <a:ext uri="{FF2B5EF4-FFF2-40B4-BE49-F238E27FC236}">
                <a16:creationId xmlns:a16="http://schemas.microsoft.com/office/drawing/2014/main" id="{DA25C38D-F4D4-8330-415C-3827692C01DC}"/>
              </a:ext>
            </a:extLst>
          </p:cNvPr>
          <p:cNvSpPr txBox="1"/>
          <p:nvPr/>
        </p:nvSpPr>
        <p:spPr>
          <a:xfrm>
            <a:off x="6440393" y="2382982"/>
            <a:ext cx="5081047" cy="116955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b="1" u="sng" dirty="0">
                <a:solidFill>
                  <a:srgbClr val="9E0605"/>
                </a:solidFill>
              </a:rPr>
              <a:t>Form Link:  </a:t>
            </a:r>
          </a:p>
          <a:p>
            <a:endParaRPr lang="en-US" b="1" dirty="0"/>
          </a:p>
          <a:p>
            <a:r>
              <a:rPr lang="en-US" sz="2400" b="1" u="sng" dirty="0">
                <a:solidFill>
                  <a:schemeClr val="accent1"/>
                </a:solidFill>
                <a:hlinkClick r:id="rId4"/>
              </a:rPr>
              <a:t>https://getinvolved.wsu.edu/forms</a:t>
            </a:r>
            <a:endParaRPr lang="en-US" sz="2400" b="1" u="sng" dirty="0">
              <a:solidFill>
                <a:schemeClr val="accent1"/>
              </a:solidFill>
            </a:endParaRPr>
          </a:p>
        </p:txBody>
      </p:sp>
    </p:spTree>
    <p:extLst>
      <p:ext uri="{BB962C8B-B14F-4D97-AF65-F5344CB8AC3E}">
        <p14:creationId xmlns:p14="http://schemas.microsoft.com/office/powerpoint/2010/main" val="805110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88B2B9-22FA-57D0-3969-8F0A93B86556}"/>
              </a:ext>
            </a:extLst>
          </p:cNvPr>
          <p:cNvSpPr txBox="1"/>
          <p:nvPr/>
        </p:nvSpPr>
        <p:spPr>
          <a:xfrm>
            <a:off x="362712" y="330844"/>
            <a:ext cx="11466576" cy="6416885"/>
          </a:xfrm>
          <a:prstGeom prst="rect">
            <a:avLst/>
          </a:prstGeom>
          <a:noFill/>
        </p:spPr>
        <p:txBody>
          <a:bodyPr wrap="square" rtlCol="0">
            <a:spAutoFit/>
          </a:bodyPr>
          <a:lstStyle/>
          <a:p>
            <a:r>
              <a:rPr lang="en-US" sz="4400" b="1" dirty="0">
                <a:solidFill>
                  <a:schemeClr val="tx1">
                    <a:lumMod val="75000"/>
                    <a:lumOff val="25000"/>
                  </a:schemeClr>
                </a:solidFill>
                <a:latin typeface="Corbel" panose="020B0503020204020204" pitchFamily="34" charset="0"/>
              </a:rPr>
              <a:t>Sponsorships &amp; Revenue</a:t>
            </a:r>
          </a:p>
          <a:p>
            <a:pPr algn="ctr"/>
            <a:endParaRPr lang="en-US" dirty="0">
              <a:latin typeface="Corbel" panose="020B0503020204020204" pitchFamily="34" charset="0"/>
            </a:endParaRPr>
          </a:p>
          <a:p>
            <a:pPr marL="461963" indent="-461963">
              <a:lnSpc>
                <a:spcPts val="2800"/>
              </a:lnSpc>
              <a:spcAft>
                <a:spcPts val="600"/>
              </a:spcAft>
              <a:buFont typeface="Arial" panose="020B0604020202020204" pitchFamily="34" charset="0"/>
              <a:buChar char="•"/>
            </a:pPr>
            <a:r>
              <a:rPr lang="en-US" sz="2800" b="1" u="sng" dirty="0">
                <a:solidFill>
                  <a:srgbClr val="9E0605"/>
                </a:solidFill>
                <a:effectLst/>
                <a:latin typeface="Corbel" panose="020B0503020204020204" pitchFamily="34" charset="0"/>
                <a:ea typeface="MS Mincho" panose="02020609040205080304" pitchFamily="49" charset="-128"/>
                <a:cs typeface="Calibri" panose="020F0502020204030204" pitchFamily="34" charset="0"/>
              </a:rPr>
              <a:t>Many of our WSU SES committees/groups either give </a:t>
            </a:r>
            <a:r>
              <a:rPr lang="en-US" sz="2800" b="1" u="sng" dirty="0">
                <a:solidFill>
                  <a:srgbClr val="9E0605"/>
                </a:solidFill>
                <a:latin typeface="Corbel" panose="020B0503020204020204" pitchFamily="34" charset="0"/>
                <a:ea typeface="MS Mincho" panose="02020609040205080304" pitchFamily="49" charset="-128"/>
                <a:cs typeface="Calibri" panose="020F0502020204030204" pitchFamily="34" charset="0"/>
              </a:rPr>
              <a:t>OR</a:t>
            </a:r>
            <a:r>
              <a:rPr lang="en-US" sz="2800" b="1" u="sng" dirty="0">
                <a:solidFill>
                  <a:srgbClr val="9E0605"/>
                </a:solidFill>
                <a:effectLst/>
                <a:latin typeface="Corbel" panose="020B0503020204020204" pitchFamily="34" charset="0"/>
                <a:ea typeface="MS Mincho" panose="02020609040205080304" pitchFamily="49" charset="-128"/>
                <a:cs typeface="Calibri" panose="020F0502020204030204" pitchFamily="34" charset="0"/>
              </a:rPr>
              <a:t> receive sponsorships to/from other groups/suppliers. </a:t>
            </a:r>
          </a:p>
          <a:p>
            <a:pPr marL="914400" lvl="1" indent="-457200">
              <a:lnSpc>
                <a:spcPts val="1800"/>
              </a:lnSpc>
              <a:spcAft>
                <a:spcPts val="600"/>
              </a:spcAft>
              <a:buFont typeface="Arial" panose="020B0604020202020204" pitchFamily="34" charset="0"/>
              <a:buChar char="•"/>
            </a:pPr>
            <a:r>
              <a:rPr lang="en-US" sz="2200" i="1" dirty="0">
                <a:solidFill>
                  <a:schemeClr val="tx1">
                    <a:lumMod val="65000"/>
                    <a:lumOff val="35000"/>
                  </a:schemeClr>
                </a:solidFill>
                <a:latin typeface="Corbel" panose="020B0503020204020204" pitchFamily="34" charset="0"/>
                <a:ea typeface="MS Mincho" panose="02020609040205080304" pitchFamily="49" charset="-128"/>
                <a:cs typeface="Calibri" panose="020F0502020204030204" pitchFamily="34" charset="0"/>
              </a:rPr>
              <a:t>Submit your completed</a:t>
            </a:r>
            <a:r>
              <a:rPr lang="en-US" sz="2200"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 </a:t>
            </a:r>
            <a:r>
              <a:rPr lang="en-US" sz="2200" b="1"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Sponsorships &amp; Revenue Request</a:t>
            </a:r>
            <a:r>
              <a:rPr lang="en-US" sz="2200"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 forms along with any other supporting documentation to your advisor when</a:t>
            </a:r>
            <a:r>
              <a:rPr lang="en-US" sz="2200" i="1" dirty="0">
                <a:solidFill>
                  <a:schemeClr val="tx1">
                    <a:lumMod val="65000"/>
                    <a:lumOff val="35000"/>
                  </a:schemeClr>
                </a:solidFill>
                <a:effectLst/>
                <a:latin typeface="Corbel" panose="020B0503020204020204" pitchFamily="34" charset="0"/>
                <a:ea typeface="Calibri" panose="020F0502020204030204" pitchFamily="34" charset="0"/>
                <a:cs typeface="Times New Roman" panose="02020603050405020304" pitchFamily="18" charset="0"/>
              </a:rPr>
              <a:t>:</a:t>
            </a:r>
          </a:p>
          <a:p>
            <a:pPr marL="1376363" lvl="2" indent="-461963">
              <a:lnSpc>
                <a:spcPts val="1800"/>
              </a:lnSpc>
              <a:spcAft>
                <a:spcPts val="600"/>
              </a:spcAft>
              <a:buFont typeface="Arial" panose="020B0604020202020204" pitchFamily="34" charset="0"/>
              <a:buChar char="•"/>
              <a:tabLst>
                <a:tab pos="461963" algn="l"/>
              </a:tabLst>
            </a:pPr>
            <a:r>
              <a:rPr lang="en-US" sz="2000" dirty="0">
                <a:latin typeface="Corbel" panose="020B0503020204020204" pitchFamily="34" charset="0"/>
                <a:ea typeface="Calibri" panose="020F0502020204030204" pitchFamily="34" charset="0"/>
                <a:cs typeface="Times New Roman" panose="02020603050405020304" pitchFamily="18" charset="0"/>
              </a:rPr>
              <a:t>A</a:t>
            </a:r>
            <a:r>
              <a:rPr lang="en-US" sz="2000" dirty="0">
                <a:effectLst/>
                <a:latin typeface="Corbel" panose="020B0503020204020204" pitchFamily="34" charset="0"/>
                <a:ea typeface="Calibri" panose="020F0502020204030204" pitchFamily="34" charset="0"/>
                <a:cs typeface="Times New Roman" panose="02020603050405020304" pitchFamily="18" charset="0"/>
              </a:rPr>
              <a:t> supplier/vendor is </a:t>
            </a:r>
            <a:r>
              <a:rPr lang="en-US" sz="2000" b="1" dirty="0">
                <a:effectLst/>
                <a:latin typeface="Corbel" panose="020B0503020204020204" pitchFamily="34" charset="0"/>
                <a:ea typeface="Calibri" panose="020F0502020204030204" pitchFamily="34" charset="0"/>
                <a:cs typeface="Times New Roman" panose="02020603050405020304" pitchFamily="18" charset="0"/>
              </a:rPr>
              <a:t>giving money/funds </a:t>
            </a:r>
            <a:r>
              <a:rPr lang="en-US" sz="2000" dirty="0">
                <a:effectLst/>
                <a:latin typeface="Corbel" panose="020B0503020204020204" pitchFamily="34" charset="0"/>
                <a:ea typeface="Calibri" panose="020F0502020204030204" pitchFamily="34" charset="0"/>
                <a:cs typeface="Times New Roman" panose="02020603050405020304" pitchFamily="18" charset="0"/>
              </a:rPr>
              <a:t>to a WSU department/group that is under the SES umbrella </a:t>
            </a:r>
          </a:p>
          <a:p>
            <a:pPr marL="1376363" lvl="2" indent="-461963">
              <a:lnSpc>
                <a:spcPts val="1800"/>
              </a:lnSpc>
              <a:spcAft>
                <a:spcPts val="600"/>
              </a:spcAft>
              <a:buFont typeface="Arial" panose="020B0604020202020204" pitchFamily="34" charset="0"/>
              <a:buChar char="•"/>
              <a:tabLst>
                <a:tab pos="461963" algn="l"/>
              </a:tabLst>
            </a:pPr>
            <a:r>
              <a:rPr lang="en-US" sz="2000" dirty="0">
                <a:effectLst/>
                <a:latin typeface="Corbel" panose="020B0503020204020204" pitchFamily="34" charset="0"/>
                <a:ea typeface="Calibri" panose="020F0502020204030204" pitchFamily="34" charset="0"/>
                <a:cs typeface="Times New Roman" panose="02020603050405020304" pitchFamily="18" charset="0"/>
              </a:rPr>
              <a:t>A SES group is </a:t>
            </a:r>
            <a:r>
              <a:rPr lang="en-US" sz="2000" b="1" dirty="0">
                <a:effectLst/>
                <a:latin typeface="Corbel" panose="020B0503020204020204" pitchFamily="34" charset="0"/>
                <a:ea typeface="Calibri" panose="020F0502020204030204" pitchFamily="34" charset="0"/>
                <a:cs typeface="Times New Roman" panose="02020603050405020304" pitchFamily="18" charset="0"/>
              </a:rPr>
              <a:t>giving/receiving money/funds </a:t>
            </a:r>
            <a:r>
              <a:rPr lang="en-US" sz="2000" dirty="0">
                <a:effectLst/>
                <a:latin typeface="Corbel" panose="020B0503020204020204" pitchFamily="34" charset="0"/>
                <a:ea typeface="Calibri" panose="020F0502020204030204" pitchFamily="34" charset="0"/>
                <a:cs typeface="Times New Roman" panose="02020603050405020304" pitchFamily="18" charset="0"/>
              </a:rPr>
              <a:t>to/from another WSU department/group (</a:t>
            </a:r>
            <a:r>
              <a:rPr lang="en-US" sz="2000" i="1" dirty="0">
                <a:effectLst/>
                <a:latin typeface="Corbel" panose="020B0503020204020204" pitchFamily="34" charset="0"/>
                <a:ea typeface="Calibri" panose="020F0502020204030204" pitchFamily="34" charset="0"/>
                <a:cs typeface="Times New Roman" panose="02020603050405020304" pitchFamily="18" charset="0"/>
              </a:rPr>
              <a:t>including RSOs</a:t>
            </a:r>
            <a:r>
              <a:rPr lang="en-US" sz="2000" dirty="0">
                <a:effectLst/>
                <a:latin typeface="Corbel" panose="020B0503020204020204" pitchFamily="34" charset="0"/>
                <a:ea typeface="Calibri" panose="020F0502020204030204" pitchFamily="34" charset="0"/>
                <a:cs typeface="Times New Roman" panose="02020603050405020304" pitchFamily="18" charset="0"/>
              </a:rPr>
              <a:t>)</a:t>
            </a:r>
            <a:r>
              <a:rPr lang="en-US" sz="2000" dirty="0">
                <a:latin typeface="Corbel" panose="020B0503020204020204" pitchFamily="34" charset="0"/>
                <a:ea typeface="Calibri" panose="020F0502020204030204" pitchFamily="34" charset="0"/>
                <a:cs typeface="Times New Roman" panose="02020603050405020304" pitchFamily="18" charset="0"/>
              </a:rPr>
              <a:t> </a:t>
            </a:r>
          </a:p>
          <a:p>
            <a:pPr marL="1828800" lvl="3" indent="-457200">
              <a:lnSpc>
                <a:spcPts val="1800"/>
              </a:lnSpc>
              <a:spcAft>
                <a:spcPts val="600"/>
              </a:spcAft>
              <a:buFont typeface="Arial" panose="020B0604020202020204" pitchFamily="34" charset="0"/>
              <a:buChar char="•"/>
              <a:tabLst>
                <a:tab pos="461963" algn="l"/>
              </a:tabLst>
            </a:pPr>
            <a:r>
              <a:rPr lang="en-US" b="1" i="1" dirty="0">
                <a:solidFill>
                  <a:schemeClr val="tx1">
                    <a:lumMod val="65000"/>
                    <a:lumOff val="35000"/>
                  </a:schemeClr>
                </a:solidFill>
                <a:latin typeface="Corbel" panose="020B0503020204020204" pitchFamily="34" charset="0"/>
                <a:ea typeface="MS Mincho" panose="02020609040205080304" pitchFamily="49" charset="-128"/>
                <a:cs typeface="Calibri" panose="020F0502020204030204" pitchFamily="34" charset="0"/>
              </a:rPr>
              <a:t>Accounting Journal/Adjustments </a:t>
            </a:r>
            <a:r>
              <a:rPr lang="en-US" i="1" dirty="0">
                <a:solidFill>
                  <a:schemeClr val="tx1">
                    <a:lumMod val="65000"/>
                    <a:lumOff val="35000"/>
                  </a:schemeClr>
                </a:solidFill>
                <a:latin typeface="Corbel" panose="020B0503020204020204" pitchFamily="34" charset="0"/>
                <a:ea typeface="MS Mincho" panose="02020609040205080304" pitchFamily="49" charset="-128"/>
                <a:cs typeface="Calibri" panose="020F0502020204030204" pitchFamily="34" charset="0"/>
              </a:rPr>
              <a:t>will be submitted by the SES Fiscal Team for:</a:t>
            </a:r>
          </a:p>
          <a:p>
            <a:pPr marL="2290763" lvl="4" indent="-461963">
              <a:lnSpc>
                <a:spcPts val="1600"/>
              </a:lnSpc>
              <a:spcAft>
                <a:spcPts val="600"/>
              </a:spcAft>
              <a:buFont typeface="Arial" panose="020B0604020202020204" pitchFamily="34" charset="0"/>
              <a:buChar char="•"/>
              <a:tabLst>
                <a:tab pos="461963" algn="l"/>
              </a:tabLst>
            </a:pPr>
            <a:r>
              <a:rPr lang="en-US" sz="1600" dirty="0">
                <a:latin typeface="Corbel" panose="020B0503020204020204" pitchFamily="34" charset="0"/>
                <a:ea typeface="Calibri" panose="020F0502020204030204" pitchFamily="34" charset="0"/>
                <a:cs typeface="Times New Roman" panose="02020603050405020304" pitchFamily="18" charset="0"/>
              </a:rPr>
              <a:t>Prior purchases made by a WSU department/group. </a:t>
            </a:r>
          </a:p>
          <a:p>
            <a:pPr marL="2290763" lvl="4" indent="-461963">
              <a:lnSpc>
                <a:spcPts val="1600"/>
              </a:lnSpc>
              <a:buFont typeface="Arial" panose="020B0604020202020204" pitchFamily="34" charset="0"/>
              <a:buChar char="•"/>
              <a:tabLst>
                <a:tab pos="461963" algn="l"/>
              </a:tabLst>
            </a:pPr>
            <a:r>
              <a:rPr lang="en-US" sz="1600" dirty="0">
                <a:latin typeface="Corbel" panose="020B0503020204020204" pitchFamily="34" charset="0"/>
                <a:ea typeface="Calibri" panose="020F0502020204030204" pitchFamily="34" charset="0"/>
                <a:cs typeface="Times New Roman" panose="02020603050405020304" pitchFamily="18" charset="0"/>
              </a:rPr>
              <a:t>To </a:t>
            </a:r>
            <a:r>
              <a:rPr lang="en-US" sz="1600" dirty="0">
                <a:effectLst/>
                <a:latin typeface="Corbel" panose="020B0503020204020204" pitchFamily="34" charset="0"/>
                <a:ea typeface="Calibri" panose="020F0502020204030204" pitchFamily="34" charset="0"/>
                <a:cs typeface="Times New Roman" panose="02020603050405020304" pitchFamily="18" charset="0"/>
              </a:rPr>
              <a:t>transfer the approved sponsorship funds between two WSU departments/groups </a:t>
            </a:r>
            <a:r>
              <a:rPr lang="en-US" sz="1600" i="1" dirty="0">
                <a:effectLst/>
                <a:latin typeface="Corbel" panose="020B0503020204020204" pitchFamily="34" charset="0"/>
                <a:ea typeface="Calibri" panose="020F0502020204030204" pitchFamily="34" charset="0"/>
                <a:cs typeface="Times New Roman" panose="02020603050405020304" pitchFamily="18" charset="0"/>
              </a:rPr>
              <a:t>(including RSOs)  </a:t>
            </a:r>
          </a:p>
          <a:p>
            <a:pPr lvl="6">
              <a:lnSpc>
                <a:spcPts val="1600"/>
              </a:lnSpc>
              <a:spcAft>
                <a:spcPts val="600"/>
              </a:spcAft>
              <a:tabLst>
                <a:tab pos="461963" algn="l"/>
              </a:tabLst>
            </a:pPr>
            <a:r>
              <a:rPr lang="en-US" sz="1600" i="1" dirty="0">
                <a:effectLst/>
                <a:latin typeface="Corbel" panose="020B0503020204020204" pitchFamily="34" charset="0"/>
                <a:ea typeface="Calibri" panose="020F0502020204030204" pitchFamily="34" charset="0"/>
                <a:cs typeface="Times New Roman" panose="02020603050405020304" pitchFamily="18" charset="0"/>
              </a:rPr>
              <a:t>*** Some fund type </a:t>
            </a:r>
            <a:r>
              <a:rPr lang="en-US" sz="1600" b="1" i="1" u="sng" dirty="0">
                <a:effectLst/>
                <a:latin typeface="Corbel" panose="020B0503020204020204" pitchFamily="34" charset="0"/>
                <a:ea typeface="Calibri" panose="020F0502020204030204" pitchFamily="34" charset="0"/>
                <a:cs typeface="Times New Roman" panose="02020603050405020304" pitchFamily="18" charset="0"/>
              </a:rPr>
              <a:t>restrictions</a:t>
            </a:r>
            <a:r>
              <a:rPr lang="en-US" sz="1600" i="1" dirty="0">
                <a:effectLst/>
                <a:latin typeface="Corbel" panose="020B0503020204020204" pitchFamily="34" charset="0"/>
                <a:ea typeface="Calibri" panose="020F0502020204030204" pitchFamily="34" charset="0"/>
                <a:cs typeface="Times New Roman" panose="02020603050405020304" pitchFamily="18" charset="0"/>
              </a:rPr>
              <a:t> may apply.</a:t>
            </a:r>
          </a:p>
          <a:p>
            <a:pPr marL="914400" lvl="1" indent="-457200">
              <a:lnSpc>
                <a:spcPts val="2200"/>
              </a:lnSpc>
              <a:spcAft>
                <a:spcPts val="600"/>
              </a:spcAft>
              <a:buFont typeface="Arial" panose="020B0604020202020204" pitchFamily="34" charset="0"/>
              <a:buChar char="•"/>
              <a:tabLst>
                <a:tab pos="461963" algn="l"/>
              </a:tabLst>
            </a:pPr>
            <a:r>
              <a:rPr lang="en-US" sz="2200"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Your advisor will email the approved request forms and any supporting documentation to the SES Fiscal Team at </a:t>
            </a:r>
            <a:r>
              <a:rPr lang="en-US" sz="2200"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hlinkClick r:id="rId3"/>
              </a:rPr>
              <a:t>getinvolved.finance@wsu.edu</a:t>
            </a:r>
            <a:r>
              <a:rPr lang="en-US" sz="2200"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  </a:t>
            </a:r>
          </a:p>
          <a:p>
            <a:pPr marL="914400" lvl="1" indent="-457200">
              <a:lnSpc>
                <a:spcPts val="2200"/>
              </a:lnSpc>
              <a:spcAft>
                <a:spcPts val="600"/>
              </a:spcAft>
              <a:buFont typeface="Arial" panose="020B0604020202020204" pitchFamily="34" charset="0"/>
              <a:buChar char="•"/>
              <a:tabLst>
                <a:tab pos="461963" algn="l"/>
              </a:tabLst>
            </a:pPr>
            <a:r>
              <a:rPr lang="en-US" sz="2200" i="1" dirty="0">
                <a:solidFill>
                  <a:schemeClr val="tx1">
                    <a:lumMod val="65000"/>
                    <a:lumOff val="35000"/>
                  </a:schemeClr>
                </a:solidFill>
                <a:latin typeface="Corbel" panose="020B0503020204020204" pitchFamily="34" charset="0"/>
                <a:ea typeface="Calibri" panose="020F0502020204030204" pitchFamily="34" charset="0"/>
                <a:cs typeface="Times New Roman" panose="02020603050405020304" pitchFamily="18" charset="0"/>
              </a:rPr>
              <a:t>The SES Fiscal Team</a:t>
            </a:r>
            <a:r>
              <a:rPr lang="en-US" sz="2200" i="1" dirty="0">
                <a:solidFill>
                  <a:schemeClr val="tx1">
                    <a:lumMod val="65000"/>
                    <a:lumOff val="35000"/>
                  </a:schemeClr>
                </a:solidFill>
                <a:effectLst/>
                <a:latin typeface="Corbel" panose="020B0503020204020204" pitchFamily="34" charset="0"/>
                <a:ea typeface="Calibri" panose="020F0502020204030204" pitchFamily="34" charset="0"/>
                <a:cs typeface="Times New Roman" panose="02020603050405020304" pitchFamily="18" charset="0"/>
              </a:rPr>
              <a:t> will work with the sponsors/donors to determine the best way to </a:t>
            </a:r>
          </a:p>
          <a:p>
            <a:pPr lvl="2" indent="-452438">
              <a:lnSpc>
                <a:spcPts val="2200"/>
              </a:lnSpc>
              <a:spcAft>
                <a:spcPts val="600"/>
              </a:spcAft>
              <a:buFont typeface="Arial" panose="020B0604020202020204" pitchFamily="34" charset="0"/>
              <a:buChar char="•"/>
              <a:tabLst>
                <a:tab pos="461963" algn="l"/>
              </a:tabLst>
            </a:pPr>
            <a:r>
              <a:rPr lang="en-US" sz="2200" i="1" dirty="0">
                <a:solidFill>
                  <a:schemeClr val="tx1">
                    <a:lumMod val="65000"/>
                    <a:lumOff val="35000"/>
                  </a:schemeClr>
                </a:solidFill>
                <a:latin typeface="Corbel" panose="020B0503020204020204" pitchFamily="34" charset="0"/>
                <a:ea typeface="MS Mincho" panose="02020609040205080304" pitchFamily="49" charset="-128"/>
                <a:cs typeface="Calibri" panose="020F0502020204030204" pitchFamily="34" charset="0"/>
              </a:rPr>
              <a:t>More information about payment options (checks, e-checks, ACH/EFT) can be found on the </a:t>
            </a:r>
            <a:r>
              <a:rPr lang="en-US" sz="2200" b="1" i="1" dirty="0">
                <a:solidFill>
                  <a:schemeClr val="tx1">
                    <a:lumMod val="65000"/>
                    <a:lumOff val="35000"/>
                  </a:schemeClr>
                </a:solidFill>
                <a:latin typeface="Corbel" panose="020B0503020204020204" pitchFamily="34" charset="0"/>
                <a:ea typeface="MS Mincho" panose="02020609040205080304" pitchFamily="49" charset="-128"/>
                <a:cs typeface="Calibri" panose="020F0502020204030204" pitchFamily="34" charset="0"/>
              </a:rPr>
              <a:t>Sponsorships &amp; Revenue </a:t>
            </a:r>
            <a:r>
              <a:rPr lang="en-US" sz="2200" i="1" dirty="0">
                <a:solidFill>
                  <a:schemeClr val="tx1">
                    <a:lumMod val="65000"/>
                    <a:lumOff val="35000"/>
                  </a:schemeClr>
                </a:solidFill>
                <a:latin typeface="Corbel" panose="020B0503020204020204" pitchFamily="34" charset="0"/>
                <a:ea typeface="MS Mincho" panose="02020609040205080304" pitchFamily="49" charset="-128"/>
                <a:cs typeface="Calibri" panose="020F0502020204030204" pitchFamily="34" charset="0"/>
              </a:rPr>
              <a:t>request form.</a:t>
            </a:r>
          </a:p>
          <a:p>
            <a:pPr>
              <a:lnSpc>
                <a:spcPts val="1800"/>
              </a:lnSpc>
              <a:spcAft>
                <a:spcPts val="1200"/>
              </a:spcAft>
              <a:tabLst>
                <a:tab pos="461963" algn="l"/>
              </a:tabLst>
            </a:pPr>
            <a:r>
              <a:rPr lang="en-US" sz="2000" i="1" dirty="0">
                <a:effectLst/>
                <a:highlight>
                  <a:srgbClr val="00FFFF"/>
                </a:highlight>
                <a:latin typeface="Corbel" panose="020B0503020204020204" pitchFamily="34" charset="0"/>
                <a:ea typeface="Calibri" panose="020F0502020204030204" pitchFamily="34" charset="0"/>
                <a:cs typeface="Times New Roman" panose="02020603050405020304" pitchFamily="18" charset="0"/>
              </a:rPr>
              <a:t>NOTE:  WSU is </a:t>
            </a:r>
            <a:r>
              <a:rPr lang="en-US" sz="2000" i="1" u="sng" dirty="0">
                <a:effectLst/>
                <a:highlight>
                  <a:srgbClr val="00FFFF"/>
                </a:highlight>
                <a:latin typeface="Corbel" panose="020B0503020204020204" pitchFamily="34" charset="0"/>
                <a:ea typeface="Calibri" panose="020F0502020204030204" pitchFamily="34" charset="0"/>
                <a:cs typeface="Times New Roman" panose="02020603050405020304" pitchFamily="18" charset="0"/>
              </a:rPr>
              <a:t>not</a:t>
            </a:r>
            <a:r>
              <a:rPr lang="en-US" sz="2000" i="1" dirty="0">
                <a:effectLst/>
                <a:highlight>
                  <a:srgbClr val="00FFFF"/>
                </a:highlight>
                <a:latin typeface="Corbel" panose="020B0503020204020204" pitchFamily="34" charset="0"/>
                <a:ea typeface="Calibri" panose="020F0502020204030204" pitchFamily="34" charset="0"/>
                <a:cs typeface="Times New Roman" panose="02020603050405020304" pitchFamily="18" charset="0"/>
              </a:rPr>
              <a:t> allowed to donate funds to charities or groups (but “goods” can be purchased and donated).</a:t>
            </a:r>
            <a:endParaRPr lang="en-US" sz="1800" dirty="0">
              <a:effectLst/>
              <a:highlight>
                <a:srgbClr val="00FFFF"/>
              </a:highlight>
              <a:latin typeface="Corbel" panose="020B050302020402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9E9F6EE9-64A7-AC48-ABAC-6DAFC51B9CAC}"/>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spTree>
    <p:extLst>
      <p:ext uri="{BB962C8B-B14F-4D97-AF65-F5344CB8AC3E}">
        <p14:creationId xmlns:p14="http://schemas.microsoft.com/office/powerpoint/2010/main" val="3346342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FA1F6-C84C-3818-F308-54AFFC2A01A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7338A41-9D62-8949-FE38-8453DFD8EFB5}"/>
              </a:ext>
            </a:extLst>
          </p:cNvPr>
          <p:cNvSpPr txBox="1"/>
          <p:nvPr/>
        </p:nvSpPr>
        <p:spPr>
          <a:xfrm>
            <a:off x="362712" y="330844"/>
            <a:ext cx="11466576" cy="4005968"/>
          </a:xfrm>
          <a:prstGeom prst="rect">
            <a:avLst/>
          </a:prstGeom>
          <a:noFill/>
        </p:spPr>
        <p:txBody>
          <a:bodyPr wrap="square" rtlCol="0">
            <a:spAutoFit/>
          </a:bodyPr>
          <a:lstStyle/>
          <a:p>
            <a:r>
              <a:rPr lang="en-US" sz="4400" b="1" dirty="0">
                <a:solidFill>
                  <a:schemeClr val="tx1">
                    <a:lumMod val="75000"/>
                    <a:lumOff val="25000"/>
                  </a:schemeClr>
                </a:solidFill>
                <a:latin typeface="Corbel" panose="020B0503020204020204" pitchFamily="34" charset="0"/>
              </a:rPr>
              <a:t>Sponsorships &amp; Revenue </a:t>
            </a:r>
            <a:r>
              <a:rPr lang="en-US" sz="2400" i="1" dirty="0">
                <a:solidFill>
                  <a:schemeClr val="tx1">
                    <a:lumMod val="75000"/>
                    <a:lumOff val="25000"/>
                  </a:schemeClr>
                </a:solidFill>
                <a:latin typeface="Corbel" panose="020B0503020204020204" pitchFamily="34" charset="0"/>
              </a:rPr>
              <a:t>(cont’d)</a:t>
            </a:r>
          </a:p>
          <a:p>
            <a:pPr algn="ctr"/>
            <a:endParaRPr lang="en-US" dirty="0">
              <a:latin typeface="Corbel" panose="020B0503020204020204" pitchFamily="34" charset="0"/>
            </a:endParaRPr>
          </a:p>
          <a:p>
            <a:pPr marL="461963" indent="-461963">
              <a:lnSpc>
                <a:spcPts val="2800"/>
              </a:lnSpc>
              <a:spcAft>
                <a:spcPts val="1200"/>
              </a:spcAft>
              <a:buFont typeface="Arial" panose="020B0604020202020204" pitchFamily="34" charset="0"/>
              <a:buChar char="•"/>
              <a:tabLst>
                <a:tab pos="461963" algn="l"/>
              </a:tabLst>
            </a:pPr>
            <a:r>
              <a:rPr lang="en-US" sz="2800" b="1" u="sng" dirty="0">
                <a:solidFill>
                  <a:srgbClr val="9E0605"/>
                </a:solidFill>
                <a:latin typeface="Corbel" panose="020B0503020204020204" pitchFamily="34" charset="0"/>
                <a:ea typeface="MS Mincho" panose="02020609040205080304" pitchFamily="49" charset="-128"/>
                <a:cs typeface="Calibri" panose="020F0502020204030204" pitchFamily="34" charset="0"/>
              </a:rPr>
              <a:t>Sponsorship Direct Purchase Option</a:t>
            </a:r>
          </a:p>
          <a:p>
            <a:pPr lvl="2" indent="-452438">
              <a:lnSpc>
                <a:spcPts val="2200"/>
              </a:lnSpc>
              <a:spcAft>
                <a:spcPts val="600"/>
              </a:spcAft>
              <a:buFont typeface="Arial" panose="020B0604020202020204" pitchFamily="34" charset="0"/>
              <a:buChar char="•"/>
              <a:tabLst>
                <a:tab pos="461963" algn="l"/>
              </a:tabLst>
            </a:pPr>
            <a:r>
              <a:rPr lang="en-US" sz="2200"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If our office will facilitate a </a:t>
            </a:r>
            <a:r>
              <a:rPr lang="en-US" sz="2200" b="1"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direct purchase </a:t>
            </a:r>
            <a:r>
              <a:rPr lang="en-US" sz="2200"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of items/services for the sponsorship to a group/organization/RSO, please submit a completed </a:t>
            </a:r>
            <a:r>
              <a:rPr lang="en-US" sz="2200" b="1"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Purchase Request </a:t>
            </a:r>
            <a:r>
              <a:rPr lang="en-US" sz="2200"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form along with any supporting documentation to your advisor </a:t>
            </a:r>
            <a:r>
              <a:rPr lang="en-US" sz="2200" b="1" i="1" dirty="0">
                <a:solidFill>
                  <a:schemeClr val="tx1">
                    <a:lumMod val="65000"/>
                    <a:lumOff val="35000"/>
                  </a:schemeClr>
                </a:solidFill>
                <a:effectLst/>
                <a:highlight>
                  <a:srgbClr val="FFFF00"/>
                </a:highlight>
                <a:latin typeface="Corbel" panose="020B0503020204020204" pitchFamily="34" charset="0"/>
                <a:ea typeface="MS Mincho" panose="02020609040205080304" pitchFamily="49" charset="-128"/>
                <a:cs typeface="Calibri" panose="020F0502020204030204" pitchFamily="34" charset="0"/>
              </a:rPr>
              <a:t>at least 72 hours prior to the event or purchase date!</a:t>
            </a:r>
            <a:r>
              <a:rPr lang="en-US" sz="2200"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  </a:t>
            </a:r>
          </a:p>
          <a:p>
            <a:pPr lvl="2" indent="-452438">
              <a:lnSpc>
                <a:spcPts val="2200"/>
              </a:lnSpc>
              <a:spcAft>
                <a:spcPts val="600"/>
              </a:spcAft>
              <a:buFont typeface="Arial" panose="020B0604020202020204" pitchFamily="34" charset="0"/>
              <a:buChar char="•"/>
              <a:tabLst>
                <a:tab pos="461963" algn="l"/>
              </a:tabLst>
            </a:pPr>
            <a:r>
              <a:rPr lang="en-US" sz="2200"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Your advisor will email the approved request forms and any supporting documentation to the SES Fiscal Team </a:t>
            </a:r>
            <a:r>
              <a:rPr lang="en-US" sz="2200" i="1" dirty="0">
                <a:solidFill>
                  <a:schemeClr val="tx1">
                    <a:lumMod val="65000"/>
                    <a:lumOff val="35000"/>
                  </a:schemeClr>
                </a:solidFill>
                <a:latin typeface="Corbel" panose="020B0503020204020204" pitchFamily="34" charset="0"/>
                <a:ea typeface="MS Mincho" panose="02020609040205080304" pitchFamily="49" charset="-128"/>
                <a:cs typeface="Calibri" panose="020F0502020204030204" pitchFamily="34" charset="0"/>
              </a:rPr>
              <a:t>at </a:t>
            </a:r>
            <a:r>
              <a:rPr lang="en-US" sz="2200" i="1" dirty="0">
                <a:solidFill>
                  <a:srgbClr val="0563C1"/>
                </a:solidFill>
                <a:latin typeface="Corbel" panose="020B0503020204020204" pitchFamily="34" charset="0"/>
                <a:ea typeface="MS Mincho" panose="02020609040205080304" pitchFamily="49" charset="-128"/>
                <a:cs typeface="Calibri" panose="020F0502020204030204" pitchFamily="34" charset="0"/>
                <a:hlinkClick r:id="rId3">
                  <a:extLst>
                    <a:ext uri="{A12FA001-AC4F-418D-AE19-62706E023703}">
                      <ahyp:hlinkClr xmlns:ahyp="http://schemas.microsoft.com/office/drawing/2018/hyperlinkcolor" val="tx"/>
                    </a:ext>
                  </a:extLst>
                </a:hlinkClick>
              </a:rPr>
              <a:t>getinvolved.finance@wsu.edu</a:t>
            </a:r>
            <a:r>
              <a:rPr lang="en-US" sz="2200" i="1" dirty="0">
                <a:solidFill>
                  <a:schemeClr val="tx1">
                    <a:lumMod val="65000"/>
                    <a:lumOff val="35000"/>
                  </a:schemeClr>
                </a:solidFill>
                <a:latin typeface="Corbel" panose="020B0503020204020204" pitchFamily="34" charset="0"/>
                <a:ea typeface="MS Mincho" panose="02020609040205080304" pitchFamily="49" charset="-128"/>
                <a:cs typeface="Calibri" panose="020F0502020204030204" pitchFamily="34" charset="0"/>
              </a:rPr>
              <a:t>.  </a:t>
            </a:r>
          </a:p>
          <a:p>
            <a:pPr lvl="2" indent="-452438">
              <a:lnSpc>
                <a:spcPts val="2200"/>
              </a:lnSpc>
              <a:spcAft>
                <a:spcPts val="600"/>
              </a:spcAft>
              <a:buFont typeface="Arial" panose="020B0604020202020204" pitchFamily="34" charset="0"/>
              <a:buChar char="•"/>
              <a:tabLst>
                <a:tab pos="461963" algn="l"/>
              </a:tabLst>
            </a:pPr>
            <a:endParaRPr lang="en-US" sz="2200" i="1" dirty="0">
              <a:solidFill>
                <a:schemeClr val="tx1">
                  <a:lumMod val="65000"/>
                  <a:lumOff val="35000"/>
                </a:schemeClr>
              </a:solidFill>
              <a:latin typeface="Corbel" panose="020B0503020204020204" pitchFamily="34" charset="0"/>
              <a:ea typeface="MS Mincho" panose="02020609040205080304" pitchFamily="49" charset="-128"/>
              <a:cs typeface="Calibri" panose="020F0502020204030204" pitchFamily="34" charset="0"/>
            </a:endParaRPr>
          </a:p>
          <a:p>
            <a:pPr>
              <a:lnSpc>
                <a:spcPts val="1800"/>
              </a:lnSpc>
              <a:spcAft>
                <a:spcPts val="1200"/>
              </a:spcAft>
              <a:tabLst>
                <a:tab pos="461963" algn="l"/>
              </a:tabLst>
            </a:pPr>
            <a:r>
              <a:rPr lang="en-US" sz="2000" i="1" dirty="0">
                <a:effectLst/>
                <a:highlight>
                  <a:srgbClr val="00FFFF"/>
                </a:highlight>
                <a:latin typeface="Corbel" panose="020B0503020204020204" pitchFamily="34" charset="0"/>
                <a:ea typeface="Calibri" panose="020F0502020204030204" pitchFamily="34" charset="0"/>
                <a:cs typeface="Times New Roman" panose="02020603050405020304" pitchFamily="18" charset="0"/>
              </a:rPr>
              <a:t>NOTE:  WSU is </a:t>
            </a:r>
            <a:r>
              <a:rPr lang="en-US" sz="2000" i="1" u="sng" dirty="0">
                <a:effectLst/>
                <a:highlight>
                  <a:srgbClr val="00FFFF"/>
                </a:highlight>
                <a:latin typeface="Corbel" panose="020B0503020204020204" pitchFamily="34" charset="0"/>
                <a:ea typeface="Calibri" panose="020F0502020204030204" pitchFamily="34" charset="0"/>
                <a:cs typeface="Times New Roman" panose="02020603050405020304" pitchFamily="18" charset="0"/>
              </a:rPr>
              <a:t>not</a:t>
            </a:r>
            <a:r>
              <a:rPr lang="en-US" sz="2000" i="1" dirty="0">
                <a:effectLst/>
                <a:highlight>
                  <a:srgbClr val="00FFFF"/>
                </a:highlight>
                <a:latin typeface="Corbel" panose="020B0503020204020204" pitchFamily="34" charset="0"/>
                <a:ea typeface="Calibri" panose="020F0502020204030204" pitchFamily="34" charset="0"/>
                <a:cs typeface="Times New Roman" panose="02020603050405020304" pitchFamily="18" charset="0"/>
              </a:rPr>
              <a:t> allowed to donate funds to charities or groups (but “goods” can be purchased and donated).</a:t>
            </a:r>
            <a:endParaRPr lang="en-US" sz="1800" dirty="0">
              <a:effectLst/>
              <a:highlight>
                <a:srgbClr val="00FFFF"/>
              </a:highlight>
              <a:latin typeface="Corbel" panose="020B050302020402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678A4DC-20FF-DC0F-FCD6-B260C213D7D2}"/>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spTree>
    <p:extLst>
      <p:ext uri="{BB962C8B-B14F-4D97-AF65-F5344CB8AC3E}">
        <p14:creationId xmlns:p14="http://schemas.microsoft.com/office/powerpoint/2010/main" val="4042709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F6121-A392-44A8-82F1-AC50F3E15CFD}"/>
              </a:ext>
            </a:extLst>
          </p:cNvPr>
          <p:cNvSpPr>
            <a:spLocks noGrp="1"/>
          </p:cNvSpPr>
          <p:nvPr>
            <p:ph type="ctrTitle"/>
          </p:nvPr>
        </p:nvSpPr>
        <p:spPr>
          <a:xfrm>
            <a:off x="1524000" y="166018"/>
            <a:ext cx="9144000" cy="2387600"/>
          </a:xfrm>
        </p:spPr>
        <p:txBody>
          <a:bodyPr>
            <a:normAutofit fontScale="90000"/>
          </a:bodyPr>
          <a:lstStyle/>
          <a:p>
            <a:r>
              <a:rPr lang="en-US" b="1" dirty="0">
                <a:latin typeface="Corbel" panose="020B0503020204020204" pitchFamily="34" charset="0"/>
              </a:rPr>
              <a:t>Meet your</a:t>
            </a:r>
            <a:br>
              <a:rPr lang="en-US" b="1" dirty="0">
                <a:latin typeface="Corbel" panose="020B0503020204020204" pitchFamily="34" charset="0"/>
              </a:rPr>
            </a:br>
            <a:r>
              <a:rPr lang="en-US" b="1" dirty="0">
                <a:latin typeface="Corbel" panose="020B0503020204020204" pitchFamily="34" charset="0"/>
              </a:rPr>
              <a:t>Student Engagement Services Fiscal Team</a:t>
            </a:r>
          </a:p>
        </p:txBody>
      </p:sp>
      <p:pic>
        <p:nvPicPr>
          <p:cNvPr id="7170" name="Picture 2" descr="Denise Boyd">
            <a:extLst>
              <a:ext uri="{FF2B5EF4-FFF2-40B4-BE49-F238E27FC236}">
                <a16:creationId xmlns:a16="http://schemas.microsoft.com/office/drawing/2014/main" id="{661FF21E-E685-4259-AFFC-70ED89C11F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1015" y="2965546"/>
            <a:ext cx="2832652" cy="283265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hloe Campbell">
            <a:extLst>
              <a:ext uri="{FF2B5EF4-FFF2-40B4-BE49-F238E27FC236}">
                <a16:creationId xmlns:a16="http://schemas.microsoft.com/office/drawing/2014/main" id="{3365A5A8-2B34-4EFB-A7FA-5959939A1F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0791" y="2965546"/>
            <a:ext cx="2832652" cy="283265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07F7312-43DB-46D7-84F5-2503EC2070C7}"/>
              </a:ext>
            </a:extLst>
          </p:cNvPr>
          <p:cNvSpPr txBox="1"/>
          <p:nvPr/>
        </p:nvSpPr>
        <p:spPr>
          <a:xfrm>
            <a:off x="1818296" y="5798198"/>
            <a:ext cx="2815147" cy="738664"/>
          </a:xfrm>
          <a:prstGeom prst="rect">
            <a:avLst/>
          </a:prstGeom>
          <a:noFill/>
        </p:spPr>
        <p:txBody>
          <a:bodyPr wrap="square">
            <a:spAutoFit/>
          </a:bodyPr>
          <a:lstStyle/>
          <a:p>
            <a:pPr algn="ctr"/>
            <a:r>
              <a:rPr lang="en-US" sz="2400" b="1" dirty="0">
                <a:latin typeface="Corbel" panose="020B0503020204020204" pitchFamily="34" charset="0"/>
              </a:rPr>
              <a:t>Chloe Campbell</a:t>
            </a:r>
          </a:p>
          <a:p>
            <a:pPr algn="ctr"/>
            <a:r>
              <a:rPr lang="en-US" dirty="0">
                <a:latin typeface="Corbel" panose="020B0503020204020204" pitchFamily="34" charset="0"/>
              </a:rPr>
              <a:t>Finance/Budget Manager</a:t>
            </a:r>
          </a:p>
        </p:txBody>
      </p:sp>
      <p:sp>
        <p:nvSpPr>
          <p:cNvPr id="15" name="TextBox 14">
            <a:extLst>
              <a:ext uri="{FF2B5EF4-FFF2-40B4-BE49-F238E27FC236}">
                <a16:creationId xmlns:a16="http://schemas.microsoft.com/office/drawing/2014/main" id="{51774096-3F4F-4E11-B449-E985D4B1B2DA}"/>
              </a:ext>
            </a:extLst>
          </p:cNvPr>
          <p:cNvSpPr txBox="1"/>
          <p:nvPr/>
        </p:nvSpPr>
        <p:spPr>
          <a:xfrm>
            <a:off x="4746588" y="5798198"/>
            <a:ext cx="2815147" cy="738664"/>
          </a:xfrm>
          <a:prstGeom prst="rect">
            <a:avLst/>
          </a:prstGeom>
          <a:noFill/>
        </p:spPr>
        <p:txBody>
          <a:bodyPr wrap="square">
            <a:spAutoFit/>
          </a:bodyPr>
          <a:lstStyle/>
          <a:p>
            <a:pPr algn="ctr"/>
            <a:r>
              <a:rPr lang="en-US" sz="2400" b="1" dirty="0">
                <a:latin typeface="Corbel" panose="020B0503020204020204" pitchFamily="34" charset="0"/>
              </a:rPr>
              <a:t>Kandi Kambitsch</a:t>
            </a:r>
          </a:p>
          <a:p>
            <a:pPr algn="ctr"/>
            <a:r>
              <a:rPr lang="en-US" dirty="0">
                <a:latin typeface="Corbel" panose="020B0503020204020204" pitchFamily="34" charset="0"/>
              </a:rPr>
              <a:t>Fiscal Analyst</a:t>
            </a:r>
          </a:p>
        </p:txBody>
      </p:sp>
      <p:sp>
        <p:nvSpPr>
          <p:cNvPr id="19" name="TextBox 18">
            <a:extLst>
              <a:ext uri="{FF2B5EF4-FFF2-40B4-BE49-F238E27FC236}">
                <a16:creationId xmlns:a16="http://schemas.microsoft.com/office/drawing/2014/main" id="{B2A7B59A-D394-4B19-B665-1EDF0215B7F4}"/>
              </a:ext>
            </a:extLst>
          </p:cNvPr>
          <p:cNvSpPr txBox="1"/>
          <p:nvPr/>
        </p:nvSpPr>
        <p:spPr>
          <a:xfrm>
            <a:off x="7635210" y="5798197"/>
            <a:ext cx="2832652" cy="738664"/>
          </a:xfrm>
          <a:prstGeom prst="rect">
            <a:avLst/>
          </a:prstGeom>
          <a:noFill/>
        </p:spPr>
        <p:txBody>
          <a:bodyPr wrap="square">
            <a:spAutoFit/>
          </a:bodyPr>
          <a:lstStyle/>
          <a:p>
            <a:pPr algn="ctr"/>
            <a:r>
              <a:rPr lang="en-US" sz="2400" b="1" dirty="0">
                <a:latin typeface="Corbel" panose="020B0503020204020204" pitchFamily="34" charset="0"/>
              </a:rPr>
              <a:t>Denise Boyd</a:t>
            </a:r>
          </a:p>
          <a:p>
            <a:pPr algn="ctr"/>
            <a:r>
              <a:rPr lang="en-US" dirty="0">
                <a:latin typeface="Corbel" panose="020B0503020204020204" pitchFamily="34" charset="0"/>
              </a:rPr>
              <a:t>Fiscal Specialist</a:t>
            </a:r>
          </a:p>
        </p:txBody>
      </p:sp>
      <p:pic>
        <p:nvPicPr>
          <p:cNvPr id="20" name="Picture 19">
            <a:extLst>
              <a:ext uri="{FF2B5EF4-FFF2-40B4-BE49-F238E27FC236}">
                <a16:creationId xmlns:a16="http://schemas.microsoft.com/office/drawing/2014/main" id="{3664F5B6-3160-4D4B-84CA-B054222AD4D3}"/>
              </a:ext>
            </a:extLst>
          </p:cNvPr>
          <p:cNvPicPr>
            <a:picLocks noChangeAspect="1"/>
          </p:cNvPicPr>
          <p:nvPr/>
        </p:nvPicPr>
        <p:blipFill rotWithShape="1">
          <a:blip r:embed="rId5"/>
          <a:srcRect r="8266"/>
          <a:stretch/>
        </p:blipFill>
        <p:spPr>
          <a:xfrm>
            <a:off x="4730964" y="2965546"/>
            <a:ext cx="2832652" cy="2832652"/>
          </a:xfrm>
          <a:prstGeom prst="rect">
            <a:avLst/>
          </a:prstGeom>
        </p:spPr>
      </p:pic>
      <p:sp>
        <p:nvSpPr>
          <p:cNvPr id="3" name="Rectangle 2">
            <a:extLst>
              <a:ext uri="{FF2B5EF4-FFF2-40B4-BE49-F238E27FC236}">
                <a16:creationId xmlns:a16="http://schemas.microsoft.com/office/drawing/2014/main" id="{C01D0928-B889-1665-4D27-9270D4A04840}"/>
              </a:ext>
            </a:extLst>
          </p:cNvPr>
          <p:cNvSpPr/>
          <p:nvPr/>
        </p:nvSpPr>
        <p:spPr>
          <a:xfrm>
            <a:off x="169682" y="990941"/>
            <a:ext cx="735291" cy="3316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980210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9F7DA6-36A4-524E-6D85-C0FED1EEA13B}"/>
              </a:ext>
            </a:extLst>
          </p:cNvPr>
          <p:cNvPicPr>
            <a:picLocks noChangeAspect="1"/>
          </p:cNvPicPr>
          <p:nvPr/>
        </p:nvPicPr>
        <p:blipFill>
          <a:blip r:embed="rId3"/>
          <a:stretch>
            <a:fillRect/>
          </a:stretch>
        </p:blipFill>
        <p:spPr>
          <a:xfrm>
            <a:off x="30992" y="0"/>
            <a:ext cx="5323874" cy="6858000"/>
          </a:xfrm>
          <a:prstGeom prst="rect">
            <a:avLst/>
          </a:prstGeom>
        </p:spPr>
      </p:pic>
      <p:sp>
        <p:nvSpPr>
          <p:cNvPr id="2" name="TextBox 1">
            <a:extLst>
              <a:ext uri="{FF2B5EF4-FFF2-40B4-BE49-F238E27FC236}">
                <a16:creationId xmlns:a16="http://schemas.microsoft.com/office/drawing/2014/main" id="{22F72F79-6180-D694-0589-536048802020}"/>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sp>
        <p:nvSpPr>
          <p:cNvPr id="8" name="TextBox 7">
            <a:extLst>
              <a:ext uri="{FF2B5EF4-FFF2-40B4-BE49-F238E27FC236}">
                <a16:creationId xmlns:a16="http://schemas.microsoft.com/office/drawing/2014/main" id="{818BB52C-B28A-9902-0428-CCFD26F5BF41}"/>
              </a:ext>
            </a:extLst>
          </p:cNvPr>
          <p:cNvSpPr txBox="1"/>
          <p:nvPr/>
        </p:nvSpPr>
        <p:spPr>
          <a:xfrm>
            <a:off x="5486400" y="1432879"/>
            <a:ext cx="6528816" cy="5343771"/>
          </a:xfrm>
          <a:prstGeom prst="rect">
            <a:avLst/>
          </a:prstGeom>
          <a:noFill/>
        </p:spPr>
        <p:txBody>
          <a:bodyPr wrap="square" rtlCol="0">
            <a:spAutoFit/>
          </a:bodyPr>
          <a:lstStyle/>
          <a:p>
            <a:pPr algn="ctr">
              <a:lnSpc>
                <a:spcPts val="1800"/>
              </a:lnSpc>
            </a:pPr>
            <a:r>
              <a:rPr lang="en-US" sz="1800" b="1" u="sng" dirty="0">
                <a:effectLst/>
                <a:latin typeface="Corbel" panose="020B0503020204020204" pitchFamily="34" charset="0"/>
                <a:ea typeface="Calibri" panose="020F0502020204030204" pitchFamily="34" charset="0"/>
                <a:cs typeface="Times New Roman" panose="02020603050405020304" pitchFamily="18" charset="0"/>
              </a:rPr>
              <a:t>Form Instructions: </a:t>
            </a:r>
          </a:p>
          <a:p>
            <a:pPr algn="ctr">
              <a:lnSpc>
                <a:spcPts val="1700"/>
              </a:lnSpc>
            </a:pPr>
            <a:r>
              <a:rPr lang="en-US" sz="1800" dirty="0">
                <a:effectLst/>
                <a:latin typeface="Corbel" panose="020B0503020204020204" pitchFamily="34" charset="0"/>
                <a:ea typeface="Calibri" panose="020F0502020204030204" pitchFamily="34" charset="0"/>
                <a:cs typeface="Times New Roman" panose="02020603050405020304" pitchFamily="18" charset="0"/>
              </a:rPr>
              <a:t>Please use this form when a supplier/vendor is giving funds to a WSU department/group that is under the Student Engagement Services/CSOL umbrella.  This form can also be used when one of our groups is giving/receiving funding to another WSU department/group.  The SES Fiscal Team will submit an accounting journal/adjustment for a prior purchase made by a WSU department/group or to simply transfer the approved sponsorship funds (WSU policies need to be followed).  We will work with the sponsor and donor to determine the best way to accommodate the sponsorship.  If a supplier/vendor is mailing a check to WSU, please ask them to mail it to:  WSU Student Engagement Services, ATTN:  Fiscal Team, PO Box 647204, Pullman, WA  99164-7204, payable to Washington State University (</a:t>
            </a:r>
            <a:r>
              <a:rPr lang="en-US" sz="1800" i="1" dirty="0">
                <a:effectLst/>
                <a:latin typeface="Corbel" panose="020B0503020204020204" pitchFamily="34" charset="0"/>
                <a:ea typeface="Calibri" panose="020F0502020204030204" pitchFamily="34" charset="0"/>
                <a:cs typeface="Times New Roman" panose="02020603050405020304" pitchFamily="18" charset="0"/>
              </a:rPr>
              <a:t>for e-check payment, send to </a:t>
            </a:r>
            <a:r>
              <a:rPr lang="en-US" sz="1800" i="1" u="sng" dirty="0">
                <a:solidFill>
                  <a:srgbClr val="0000FF"/>
                </a:solidFill>
                <a:effectLst/>
                <a:latin typeface="Corbel" panose="020B0503020204020204" pitchFamily="34" charset="0"/>
                <a:ea typeface="Calibri" panose="020F0502020204030204" pitchFamily="34" charset="0"/>
                <a:cs typeface="Times New Roman" panose="02020603050405020304" pitchFamily="18" charset="0"/>
                <a:hlinkClick r:id="rId4"/>
              </a:rPr>
              <a:t>getinvolved.finance@wsu.edu</a:t>
            </a:r>
            <a:r>
              <a:rPr lang="en-US" sz="1800" dirty="0">
                <a:effectLst/>
                <a:latin typeface="Corbel" panose="020B0503020204020204" pitchFamily="34" charset="0"/>
                <a:ea typeface="Calibri" panose="020F0502020204030204" pitchFamily="34" charset="0"/>
                <a:cs typeface="Times New Roman" panose="02020603050405020304" pitchFamily="18" charset="0"/>
              </a:rPr>
              <a:t>).  If a supplier/vendor would like to set-up ACH payments with WSU, ask them to complete &amp; submit an Electronic Funds Transfer Authorization form to </a:t>
            </a:r>
            <a:r>
              <a:rPr lang="en-US" sz="1800" u="sng" dirty="0">
                <a:solidFill>
                  <a:srgbClr val="0000FF"/>
                </a:solidFill>
                <a:effectLst/>
                <a:latin typeface="Corbel" panose="020B0503020204020204" pitchFamily="34" charset="0"/>
                <a:ea typeface="Calibri" panose="020F0502020204030204" pitchFamily="34" charset="0"/>
                <a:cs typeface="Times New Roman" panose="02020603050405020304" pitchFamily="18" charset="0"/>
                <a:hlinkClick r:id="rId4"/>
              </a:rPr>
              <a:t>getinvolved.finance@wsu.edu</a:t>
            </a:r>
            <a:r>
              <a:rPr lang="en-US" sz="1800" dirty="0">
                <a:effectLst/>
                <a:latin typeface="Corbel" panose="020B0503020204020204" pitchFamily="34" charset="0"/>
                <a:ea typeface="Calibri" panose="020F0502020204030204" pitchFamily="34" charset="0"/>
                <a:cs typeface="Times New Roman" panose="02020603050405020304" pitchFamily="18" charset="0"/>
              </a:rPr>
              <a:t>.  The form is located at </a:t>
            </a:r>
            <a:r>
              <a:rPr lang="en-US" sz="1800" u="sng" dirty="0">
                <a:solidFill>
                  <a:srgbClr val="0000FF"/>
                </a:solidFill>
                <a:effectLst/>
                <a:latin typeface="Corbel" panose="020B0503020204020204" pitchFamily="34" charset="0"/>
                <a:ea typeface="Calibri" panose="020F0502020204030204" pitchFamily="34" charset="0"/>
                <a:cs typeface="Times New Roman" panose="02020603050405020304" pitchFamily="18" charset="0"/>
                <a:hlinkClick r:id="rId5"/>
              </a:rPr>
              <a:t>https://policies.wsu.edu/prf/documents/2024/10/30-28-eft-authorization-us.pdf/</a:t>
            </a:r>
            <a:r>
              <a:rPr lang="en-US" sz="1800" dirty="0">
                <a:effectLst/>
                <a:latin typeface="Corbel" panose="020B0503020204020204" pitchFamily="34" charset="0"/>
                <a:ea typeface="Calibri" panose="020F0502020204030204" pitchFamily="34" charset="0"/>
                <a:cs typeface="Times New Roman" panose="02020603050405020304" pitchFamily="18" charset="0"/>
              </a:rPr>
              <a:t> (US based) or </a:t>
            </a:r>
            <a:r>
              <a:rPr lang="en-US" sz="1800" u="sng" dirty="0">
                <a:solidFill>
                  <a:srgbClr val="0000FF"/>
                </a:solidFill>
                <a:effectLst/>
                <a:latin typeface="Corbel" panose="020B0503020204020204" pitchFamily="34" charset="0"/>
                <a:ea typeface="Calibri" panose="020F0502020204030204" pitchFamily="34" charset="0"/>
                <a:cs typeface="Times New Roman" panose="02020603050405020304" pitchFamily="18" charset="0"/>
                <a:hlinkClick r:id="rId6"/>
              </a:rPr>
              <a:t>https://policies.wsu.edu/prf/documents/2024/10/30-28-eft-authorization-international.pdf/</a:t>
            </a:r>
            <a:r>
              <a:rPr lang="en-US" sz="1800" dirty="0">
                <a:effectLst/>
                <a:latin typeface="Corbel" panose="020B0503020204020204" pitchFamily="34" charset="0"/>
                <a:ea typeface="Calibri" panose="020F0502020204030204" pitchFamily="34" charset="0"/>
                <a:cs typeface="Times New Roman" panose="02020603050405020304" pitchFamily="18" charset="0"/>
              </a:rPr>
              <a:t> (international based).  </a:t>
            </a:r>
            <a:r>
              <a:rPr lang="en-US" sz="1800" b="1" dirty="0">
                <a:solidFill>
                  <a:srgbClr val="A60F2D"/>
                </a:solidFill>
                <a:effectLst/>
                <a:latin typeface="Corbel" panose="020B0503020204020204" pitchFamily="34" charset="0"/>
                <a:ea typeface="Times" panose="02020603050405020304" pitchFamily="18" charset="0"/>
                <a:cs typeface="Arial" panose="020B0604020202020204" pitchFamily="34" charset="0"/>
              </a:rPr>
              <a:t>Please allow at least 3 weeks for processing time.</a:t>
            </a:r>
            <a:r>
              <a:rPr lang="en-US" sz="1800" dirty="0">
                <a:effectLst/>
                <a:latin typeface="Corbel" panose="020B0503020204020204" pitchFamily="34" charset="0"/>
                <a:ea typeface="Calibri" panose="020F0502020204030204" pitchFamily="34" charset="0"/>
                <a:cs typeface="Times New Roman" panose="02020603050405020304" pitchFamily="18" charset="0"/>
              </a:rPr>
              <a:t>  RSOs, please contact </a:t>
            </a:r>
            <a:r>
              <a:rPr lang="en-US" sz="1800" b="1" u="sng" dirty="0">
                <a:solidFill>
                  <a:srgbClr val="0000FF"/>
                </a:solidFill>
                <a:effectLst/>
                <a:latin typeface="Corbel" panose="020B0503020204020204" pitchFamily="34" charset="0"/>
                <a:ea typeface="Calibri" panose="020F0502020204030204" pitchFamily="34" charset="0"/>
                <a:cs typeface="Times New Roman" panose="02020603050405020304" pitchFamily="18" charset="0"/>
                <a:hlinkClick r:id="rId7"/>
              </a:rPr>
              <a:t>cougarcard@wsu.edu</a:t>
            </a:r>
            <a:r>
              <a:rPr lang="en-US" sz="1800" dirty="0">
                <a:effectLst/>
                <a:latin typeface="Corbel" panose="020B0503020204020204" pitchFamily="34" charset="0"/>
                <a:ea typeface="Calibri" panose="020F0502020204030204" pitchFamily="34" charset="0"/>
                <a:cs typeface="Times New Roman" panose="02020603050405020304" pitchFamily="18" charset="0"/>
              </a:rPr>
              <a:t> for your account status.</a:t>
            </a:r>
            <a:endParaRPr lang="en-US" dirty="0"/>
          </a:p>
        </p:txBody>
      </p:sp>
      <p:sp>
        <p:nvSpPr>
          <p:cNvPr id="9" name="TextBox 8">
            <a:extLst>
              <a:ext uri="{FF2B5EF4-FFF2-40B4-BE49-F238E27FC236}">
                <a16:creationId xmlns:a16="http://schemas.microsoft.com/office/drawing/2014/main" id="{3CC029D6-6744-6E98-F501-3117FA295B64}"/>
              </a:ext>
            </a:extLst>
          </p:cNvPr>
          <p:cNvSpPr txBox="1"/>
          <p:nvPr/>
        </p:nvSpPr>
        <p:spPr>
          <a:xfrm>
            <a:off x="5976594" y="120549"/>
            <a:ext cx="5081047" cy="116955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b="1" u="sng" dirty="0">
                <a:solidFill>
                  <a:srgbClr val="9E0605"/>
                </a:solidFill>
              </a:rPr>
              <a:t>Form Link:  </a:t>
            </a:r>
          </a:p>
          <a:p>
            <a:endParaRPr lang="en-US" b="1" dirty="0"/>
          </a:p>
          <a:p>
            <a:r>
              <a:rPr lang="en-US" sz="2400" b="1" u="sng" dirty="0">
                <a:solidFill>
                  <a:schemeClr val="accent1"/>
                </a:solidFill>
                <a:hlinkClick r:id="rId8"/>
              </a:rPr>
              <a:t>https://getinvolved.wsu.edu/forms</a:t>
            </a:r>
            <a:endParaRPr lang="en-US" sz="2400" b="1" u="sng" dirty="0">
              <a:solidFill>
                <a:schemeClr val="accent1"/>
              </a:solidFill>
            </a:endParaRPr>
          </a:p>
        </p:txBody>
      </p:sp>
    </p:spTree>
    <p:extLst>
      <p:ext uri="{BB962C8B-B14F-4D97-AF65-F5344CB8AC3E}">
        <p14:creationId xmlns:p14="http://schemas.microsoft.com/office/powerpoint/2010/main" val="3198755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F5F5FC-1583-D5DF-F646-70AC74C581A8}"/>
              </a:ext>
            </a:extLst>
          </p:cNvPr>
          <p:cNvSpPr txBox="1"/>
          <p:nvPr/>
        </p:nvSpPr>
        <p:spPr>
          <a:xfrm>
            <a:off x="292230" y="348794"/>
            <a:ext cx="11566689" cy="6415602"/>
          </a:xfrm>
          <a:prstGeom prst="rect">
            <a:avLst/>
          </a:prstGeom>
          <a:noFill/>
        </p:spPr>
        <p:txBody>
          <a:bodyPr wrap="square">
            <a:spAutoFit/>
          </a:bodyPr>
          <a:lstStyle/>
          <a:p>
            <a:pPr>
              <a:spcBef>
                <a:spcPts val="0"/>
              </a:spcBef>
              <a:spcAft>
                <a:spcPts val="1800"/>
              </a:spcAft>
            </a:pPr>
            <a:r>
              <a:rPr lang="en-US" sz="4400" b="1" dirty="0">
                <a:solidFill>
                  <a:schemeClr val="tx1">
                    <a:lumMod val="75000"/>
                    <a:lumOff val="25000"/>
                  </a:schemeClr>
                </a:solidFill>
                <a:latin typeface="Corbel" panose="020B0503020204020204" pitchFamily="34" charset="0"/>
              </a:rPr>
              <a:t>Food &amp; Beverages:  Per Diems &amp; Attendees</a:t>
            </a:r>
          </a:p>
          <a:p>
            <a:pPr marL="461963" marR="0" indent="-461963">
              <a:lnSpc>
                <a:spcPts val="2800"/>
              </a:lnSpc>
              <a:spcAft>
                <a:spcPts val="600"/>
              </a:spcAft>
              <a:buFont typeface="Arial" panose="020B0604020202020204" pitchFamily="34" charset="0"/>
              <a:buChar char="•"/>
            </a:pPr>
            <a:r>
              <a:rPr lang="en-US" sz="2400" b="1" u="sng" dirty="0">
                <a:solidFill>
                  <a:srgbClr val="9E0605"/>
                </a:solidFill>
                <a:effectLst/>
                <a:latin typeface="Corbel" panose="020B0503020204020204" pitchFamily="34" charset="0"/>
                <a:ea typeface="MS Mincho" panose="02020609040205080304" pitchFamily="49" charset="-128"/>
                <a:cs typeface="Calibri" panose="020F0502020204030204" pitchFamily="34" charset="0"/>
              </a:rPr>
              <a:t>Cost Limits</a:t>
            </a:r>
            <a:endParaRPr lang="en-US" sz="2400" dirty="0">
              <a:solidFill>
                <a:srgbClr val="9E0605"/>
              </a:solidFill>
              <a:effectLst/>
              <a:latin typeface="Corbel" panose="020B0503020204020204" pitchFamily="34" charset="0"/>
              <a:ea typeface="MS Mincho" panose="02020609040205080304" pitchFamily="49" charset="-128"/>
              <a:cs typeface="Calibri" panose="020F0502020204030204" pitchFamily="34" charset="0"/>
            </a:endParaRPr>
          </a:p>
          <a:p>
            <a:pPr marL="914400" lvl="1" indent="-457200">
              <a:lnSpc>
                <a:spcPts val="2000"/>
              </a:lnSpc>
              <a:spcAft>
                <a:spcPts val="600"/>
              </a:spcAft>
              <a:buFont typeface="Arial" panose="020B0604020202020204" pitchFamily="34" charset="0"/>
              <a:buChar char="•"/>
            </a:pPr>
            <a:r>
              <a:rPr lang="en-US" sz="2000"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The cost per meal served </a:t>
            </a:r>
            <a:r>
              <a:rPr lang="en-US" sz="2000" b="1"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may </a:t>
            </a:r>
            <a:r>
              <a:rPr lang="en-US" sz="2000" b="1" i="1" u="sng"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not</a:t>
            </a:r>
            <a:r>
              <a:rPr lang="en-US" sz="2000" b="1"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 exceed</a:t>
            </a:r>
            <a:r>
              <a:rPr lang="en-US" sz="2000"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 the applicable meal limits for the </a:t>
            </a:r>
            <a:r>
              <a:rPr lang="en-US" sz="2000" b="1"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location </a:t>
            </a:r>
            <a:r>
              <a:rPr lang="en-US" sz="2000"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(these rates </a:t>
            </a:r>
            <a:r>
              <a:rPr lang="en-US" sz="2000" i="1" u="sng"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include</a:t>
            </a:r>
            <a:r>
              <a:rPr lang="en-US" sz="2000"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 tax and gratuity/tip and any other food/beverage-related fees).  </a:t>
            </a:r>
          </a:p>
          <a:p>
            <a:pPr marL="914400" lvl="1" indent="-457200">
              <a:lnSpc>
                <a:spcPts val="2000"/>
              </a:lnSpc>
              <a:spcAft>
                <a:spcPts val="600"/>
              </a:spcAft>
              <a:buFont typeface="Arial" panose="020B0604020202020204" pitchFamily="34" charset="0"/>
              <a:buChar char="•"/>
            </a:pPr>
            <a:r>
              <a:rPr lang="en-US" sz="2000"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Pullman/Moscow </a:t>
            </a:r>
            <a:r>
              <a:rPr lang="en-US" sz="2000" b="1"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meal per diem rates</a:t>
            </a:r>
            <a:r>
              <a:rPr lang="en-US" sz="2000"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 are </a:t>
            </a:r>
            <a:r>
              <a:rPr lang="en-US" sz="2000" b="1" i="1" u="sng"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currently</a:t>
            </a:r>
            <a:r>
              <a:rPr lang="en-US" sz="2000"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a:t>
            </a:r>
          </a:p>
          <a:p>
            <a:pPr marL="1371600" lvl="2" indent="-457200">
              <a:lnSpc>
                <a:spcPts val="1800"/>
              </a:lnSpc>
              <a:buFont typeface="Arial" panose="020B0604020202020204" pitchFamily="34" charset="0"/>
              <a:buChar char="•"/>
            </a:pPr>
            <a:r>
              <a:rPr lang="en-US" dirty="0">
                <a:latin typeface="Corbel" panose="020B0503020204020204" pitchFamily="34" charset="0"/>
                <a:ea typeface="MS Mincho" panose="02020609040205080304" pitchFamily="49" charset="-128"/>
                <a:cs typeface="Calibri" panose="020F0502020204030204" pitchFamily="34" charset="0"/>
              </a:rPr>
              <a:t>B</a:t>
            </a:r>
            <a:r>
              <a:rPr lang="en-US" dirty="0">
                <a:effectLst/>
                <a:latin typeface="Corbel" panose="020B0503020204020204" pitchFamily="34" charset="0"/>
                <a:ea typeface="MS Mincho" panose="02020609040205080304" pitchFamily="49" charset="-128"/>
                <a:cs typeface="Calibri" panose="020F0502020204030204" pitchFamily="34" charset="0"/>
              </a:rPr>
              <a:t>reakfast - $17.00</a:t>
            </a:r>
            <a:endParaRPr lang="en-US" dirty="0">
              <a:latin typeface="Corbel" panose="020B0503020204020204" pitchFamily="34" charset="0"/>
              <a:ea typeface="MS Mincho" panose="02020609040205080304" pitchFamily="49" charset="-128"/>
              <a:cs typeface="Calibri" panose="020F0502020204030204" pitchFamily="34" charset="0"/>
            </a:endParaRPr>
          </a:p>
          <a:p>
            <a:pPr marL="1371600" lvl="2" indent="-457200">
              <a:lnSpc>
                <a:spcPts val="1800"/>
              </a:lnSpc>
              <a:buFont typeface="Arial" panose="020B0604020202020204" pitchFamily="34" charset="0"/>
              <a:buChar char="•"/>
            </a:pPr>
            <a:r>
              <a:rPr lang="en-US" dirty="0">
                <a:latin typeface="Corbel" panose="020B0503020204020204" pitchFamily="34" charset="0"/>
                <a:ea typeface="MS Mincho" panose="02020609040205080304" pitchFamily="49" charset="-128"/>
                <a:cs typeface="Calibri" panose="020F0502020204030204" pitchFamily="34" charset="0"/>
              </a:rPr>
              <a:t>L</a:t>
            </a:r>
            <a:r>
              <a:rPr lang="en-US" dirty="0">
                <a:effectLst/>
                <a:latin typeface="Corbel" panose="020B0503020204020204" pitchFamily="34" charset="0"/>
                <a:ea typeface="MS Mincho" panose="02020609040205080304" pitchFamily="49" charset="-128"/>
                <a:cs typeface="Calibri" panose="020F0502020204030204" pitchFamily="34" charset="0"/>
              </a:rPr>
              <a:t>unch - $20.00</a:t>
            </a:r>
            <a:endParaRPr lang="en-US" dirty="0">
              <a:latin typeface="Corbel" panose="020B0503020204020204" pitchFamily="34" charset="0"/>
              <a:ea typeface="MS Mincho" panose="02020609040205080304" pitchFamily="49" charset="-128"/>
              <a:cs typeface="Calibri" panose="020F0502020204030204" pitchFamily="34" charset="0"/>
            </a:endParaRPr>
          </a:p>
          <a:p>
            <a:pPr marL="1371600" lvl="2" indent="-457200">
              <a:lnSpc>
                <a:spcPts val="1800"/>
              </a:lnSpc>
              <a:buFont typeface="Arial" panose="020B0604020202020204" pitchFamily="34" charset="0"/>
              <a:buChar char="•"/>
            </a:pPr>
            <a:r>
              <a:rPr lang="en-US" dirty="0">
                <a:latin typeface="Corbel" panose="020B0503020204020204" pitchFamily="34" charset="0"/>
                <a:ea typeface="MS Mincho" panose="02020609040205080304" pitchFamily="49" charset="-128"/>
                <a:cs typeface="Calibri" panose="020F0502020204030204" pitchFamily="34" charset="0"/>
              </a:rPr>
              <a:t>D</a:t>
            </a:r>
            <a:r>
              <a:rPr lang="en-US" dirty="0">
                <a:effectLst/>
                <a:latin typeface="Corbel" panose="020B0503020204020204" pitchFamily="34" charset="0"/>
                <a:ea typeface="MS Mincho" panose="02020609040205080304" pitchFamily="49" charset="-128"/>
                <a:cs typeface="Calibri" panose="020F0502020204030204" pitchFamily="34" charset="0"/>
              </a:rPr>
              <a:t>inner - $31.00  </a:t>
            </a:r>
          </a:p>
          <a:p>
            <a:pPr marL="1371600" lvl="2" indent="-457200">
              <a:lnSpc>
                <a:spcPts val="1800"/>
              </a:lnSpc>
              <a:spcAft>
                <a:spcPts val="600"/>
              </a:spcAft>
              <a:buFont typeface="Arial" panose="020B0604020202020204" pitchFamily="34" charset="0"/>
              <a:buChar char="•"/>
            </a:pPr>
            <a:r>
              <a:rPr lang="en-US" dirty="0">
                <a:effectLst/>
                <a:latin typeface="Corbel" panose="020B0503020204020204" pitchFamily="34" charset="0"/>
                <a:ea typeface="MS Mincho" panose="02020609040205080304" pitchFamily="49" charset="-128"/>
                <a:cs typeface="Calibri" panose="020F0502020204030204" pitchFamily="34" charset="0"/>
              </a:rPr>
              <a:t>Other locations have different rates; consult your SES Fiscal Team or Advisor.  </a:t>
            </a:r>
            <a:r>
              <a:rPr lang="en-US" dirty="0">
                <a:latin typeface="Corbel" panose="020B0503020204020204" pitchFamily="34" charset="0"/>
                <a:ea typeface="MS Mincho" panose="02020609040205080304" pitchFamily="49" charset="-128"/>
                <a:cs typeface="Calibri" panose="020F0502020204030204" pitchFamily="34" charset="0"/>
              </a:rPr>
              <a:t>Rates change annually on October 1</a:t>
            </a:r>
            <a:r>
              <a:rPr lang="en-US" baseline="30000" dirty="0">
                <a:latin typeface="Corbel" panose="020B0503020204020204" pitchFamily="34" charset="0"/>
                <a:ea typeface="MS Mincho" panose="02020609040205080304" pitchFamily="49" charset="-128"/>
                <a:cs typeface="Calibri" panose="020F0502020204030204" pitchFamily="34" charset="0"/>
              </a:rPr>
              <a:t>st</a:t>
            </a:r>
            <a:r>
              <a:rPr lang="en-US" dirty="0">
                <a:latin typeface="Corbel" panose="020B0503020204020204" pitchFamily="34" charset="0"/>
                <a:ea typeface="MS Mincho" panose="02020609040205080304" pitchFamily="49" charset="-128"/>
                <a:cs typeface="Calibri" panose="020F0502020204030204" pitchFamily="34" charset="0"/>
              </a:rPr>
              <a:t>.</a:t>
            </a:r>
          </a:p>
          <a:p>
            <a:pPr marL="461963" indent="-461963">
              <a:lnSpc>
                <a:spcPts val="2800"/>
              </a:lnSpc>
              <a:spcAft>
                <a:spcPts val="600"/>
              </a:spcAft>
              <a:buFont typeface="Arial" panose="020B0604020202020204" pitchFamily="34" charset="0"/>
              <a:buChar char="•"/>
            </a:pPr>
            <a:r>
              <a:rPr lang="en-US" sz="2400" b="1" u="sng" dirty="0">
                <a:solidFill>
                  <a:srgbClr val="9E0605"/>
                </a:solidFill>
                <a:latin typeface="Corbel" panose="020B0503020204020204" pitchFamily="34" charset="0"/>
                <a:ea typeface="MS Mincho" panose="02020609040205080304" pitchFamily="49" charset="-128"/>
                <a:cs typeface="Calibri" panose="020F0502020204030204" pitchFamily="34" charset="0"/>
              </a:rPr>
              <a:t>Attendees  </a:t>
            </a:r>
          </a:p>
          <a:p>
            <a:pPr marL="800100" lvl="1" indent="-342900">
              <a:lnSpc>
                <a:spcPts val="2000"/>
              </a:lnSpc>
              <a:spcAft>
                <a:spcPts val="600"/>
              </a:spcAft>
              <a:buFont typeface="Arial" panose="020B0604020202020204" pitchFamily="34" charset="0"/>
              <a:buChar char="•"/>
            </a:pPr>
            <a:r>
              <a:rPr lang="en-US" sz="2000" i="1" dirty="0">
                <a:solidFill>
                  <a:schemeClr val="tx1">
                    <a:lumMod val="65000"/>
                    <a:lumOff val="35000"/>
                  </a:schemeClr>
                </a:solidFill>
                <a:latin typeface="Corbel" panose="020B0503020204020204" pitchFamily="34" charset="0"/>
                <a:ea typeface="MS Mincho" panose="02020609040205080304" pitchFamily="49" charset="-128"/>
                <a:cs typeface="Calibri" panose="020F0502020204030204" pitchFamily="34" charset="0"/>
              </a:rPr>
              <a:t>Please indicate </a:t>
            </a:r>
            <a:r>
              <a:rPr lang="en-US" sz="2000"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on the </a:t>
            </a:r>
            <a:r>
              <a:rPr lang="en-US" sz="2000" b="1"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Purchase Request </a:t>
            </a:r>
            <a:r>
              <a:rPr lang="en-US" sz="2000"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form if the event is “</a:t>
            </a:r>
            <a:r>
              <a:rPr lang="en-US" sz="2000" b="1"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Open to Public</a:t>
            </a:r>
            <a:r>
              <a:rPr lang="en-US" sz="2000"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 (when the number of participants is large or when the names of participants are unknown) or if you will provide an “</a:t>
            </a:r>
            <a:r>
              <a:rPr lang="en-US" sz="2000" b="1"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Attendees List</a:t>
            </a:r>
            <a:r>
              <a:rPr lang="en-US" sz="2000"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 (a list of participants, indicating each participant’s relationship to the University, e.g., employee, official, guest). </a:t>
            </a:r>
            <a:r>
              <a:rPr lang="en-US" sz="2000" b="1" i="1" kern="100" dirty="0">
                <a:solidFill>
                  <a:schemeClr val="tx1">
                    <a:lumMod val="65000"/>
                    <a:lumOff val="35000"/>
                  </a:schemeClr>
                </a:solidFill>
                <a:effectLst/>
                <a:highlight>
                  <a:srgbClr val="FFFF00"/>
                </a:highlight>
                <a:latin typeface="Corbel" panose="020B0503020204020204" pitchFamily="34" charset="0"/>
                <a:ea typeface="Aptos" panose="020B0004020202020204" pitchFamily="34" charset="0"/>
                <a:cs typeface="Times New Roman" panose="02020603050405020304" pitchFamily="18" charset="0"/>
              </a:rPr>
              <a:t>Be sure to make this indication on the form!</a:t>
            </a:r>
          </a:p>
          <a:p>
            <a:pPr marL="800100" lvl="1" indent="-342900">
              <a:lnSpc>
                <a:spcPts val="2000"/>
              </a:lnSpc>
              <a:spcAft>
                <a:spcPts val="600"/>
              </a:spcAft>
              <a:buFont typeface="Arial" panose="020B0604020202020204" pitchFamily="34" charset="0"/>
              <a:buChar char="•"/>
            </a:pPr>
            <a:r>
              <a:rPr lang="en-US" sz="2000" i="1" kern="100" dirty="0">
                <a:solidFill>
                  <a:schemeClr val="tx1">
                    <a:lumMod val="65000"/>
                    <a:lumOff val="35000"/>
                  </a:schemeClr>
                </a:solidFill>
                <a:effectLst/>
                <a:latin typeface="Corbel" panose="020B0503020204020204" pitchFamily="34" charset="0"/>
                <a:ea typeface="Aptos" panose="020B0004020202020204" pitchFamily="34" charset="0"/>
                <a:cs typeface="Times New Roman" panose="02020603050405020304" pitchFamily="18" charset="0"/>
              </a:rPr>
              <a:t>Please use the </a:t>
            </a:r>
            <a:r>
              <a:rPr lang="en-US" sz="2000" b="1" i="1" kern="100" dirty="0">
                <a:solidFill>
                  <a:schemeClr val="tx1">
                    <a:lumMod val="65000"/>
                    <a:lumOff val="35000"/>
                  </a:schemeClr>
                </a:solidFill>
                <a:effectLst/>
                <a:latin typeface="Corbel" panose="020B0503020204020204" pitchFamily="34" charset="0"/>
                <a:ea typeface="Aptos" panose="020B0004020202020204" pitchFamily="34" charset="0"/>
                <a:cs typeface="Times New Roman" panose="02020603050405020304" pitchFamily="18" charset="0"/>
              </a:rPr>
              <a:t>List of Attendees </a:t>
            </a:r>
            <a:r>
              <a:rPr lang="en-US" sz="2000" i="1" kern="100" dirty="0">
                <a:solidFill>
                  <a:schemeClr val="tx1">
                    <a:lumMod val="65000"/>
                    <a:lumOff val="35000"/>
                  </a:schemeClr>
                </a:solidFill>
                <a:effectLst/>
                <a:latin typeface="Corbel" panose="020B0503020204020204" pitchFamily="34" charset="0"/>
                <a:ea typeface="Aptos" panose="020B0004020202020204" pitchFamily="34" charset="0"/>
                <a:cs typeface="Times New Roman" panose="02020603050405020304" pitchFamily="18" charset="0"/>
              </a:rPr>
              <a:t>located at </a:t>
            </a:r>
            <a:r>
              <a:rPr lang="en-US" sz="2000" i="1" u="sng" kern="100" dirty="0">
                <a:solidFill>
                  <a:schemeClr val="accent1"/>
                </a:solidFill>
                <a:effectLst/>
                <a:latin typeface="Corbel" panose="020B0503020204020204" pitchFamily="34" charset="0"/>
                <a:ea typeface="Aptos" panose="020B0004020202020204" pitchFamily="34" charset="0"/>
                <a:cs typeface="Times New Roman" panose="02020603050405020304" pitchFamily="18" charset="0"/>
                <a:hlinkClick r:id="rId3"/>
              </a:rPr>
              <a:t>getinvolved.wsu.edu/forms</a:t>
            </a:r>
            <a:r>
              <a:rPr lang="en-US" sz="2000" i="1" kern="100" dirty="0">
                <a:solidFill>
                  <a:schemeClr val="accent1"/>
                </a:solidFill>
                <a:effectLst/>
                <a:latin typeface="Corbel" panose="020B0503020204020204" pitchFamily="34" charset="0"/>
                <a:ea typeface="Aptos" panose="020B0004020202020204" pitchFamily="34" charset="0"/>
                <a:cs typeface="Times New Roman" panose="02020603050405020304" pitchFamily="18" charset="0"/>
              </a:rPr>
              <a:t> </a:t>
            </a:r>
            <a:r>
              <a:rPr lang="en-US" sz="2000" i="1" kern="100" dirty="0">
                <a:solidFill>
                  <a:schemeClr val="tx1">
                    <a:lumMod val="65000"/>
                    <a:lumOff val="35000"/>
                  </a:schemeClr>
                </a:solidFill>
                <a:effectLst/>
                <a:latin typeface="Corbel" panose="020B0503020204020204" pitchFamily="34" charset="0"/>
                <a:ea typeface="Aptos" panose="020B0004020202020204" pitchFamily="34" charset="0"/>
                <a:cs typeface="Times New Roman" panose="02020603050405020304" pitchFamily="18" charset="0"/>
              </a:rPr>
              <a:t>and include the event name and date and the guest’s relationship to WSU. If you use a format other than the </a:t>
            </a:r>
            <a:r>
              <a:rPr lang="en-US" sz="2000" b="1" i="1" kern="100" dirty="0">
                <a:solidFill>
                  <a:schemeClr val="tx1">
                    <a:lumMod val="65000"/>
                    <a:lumOff val="35000"/>
                  </a:schemeClr>
                </a:solidFill>
                <a:effectLst/>
                <a:latin typeface="Corbel" panose="020B0503020204020204" pitchFamily="34" charset="0"/>
                <a:ea typeface="Aptos" panose="020B0004020202020204" pitchFamily="34" charset="0"/>
                <a:cs typeface="Times New Roman" panose="02020603050405020304" pitchFamily="18" charset="0"/>
              </a:rPr>
              <a:t>List of Attendees </a:t>
            </a:r>
            <a:r>
              <a:rPr lang="en-US" sz="2000" i="1" kern="100" dirty="0">
                <a:solidFill>
                  <a:schemeClr val="tx1">
                    <a:lumMod val="65000"/>
                    <a:lumOff val="35000"/>
                  </a:schemeClr>
                </a:solidFill>
                <a:effectLst/>
                <a:latin typeface="Corbel" panose="020B0503020204020204" pitchFamily="34" charset="0"/>
                <a:ea typeface="Aptos" panose="020B0004020202020204" pitchFamily="34" charset="0"/>
                <a:cs typeface="Times New Roman" panose="02020603050405020304" pitchFamily="18" charset="0"/>
              </a:rPr>
              <a:t>form, please be sure to include event name and date, along with each guest's relationship to WSU.  The </a:t>
            </a:r>
            <a:r>
              <a:rPr lang="en-US" sz="2000" b="1" i="1" kern="100" dirty="0">
                <a:solidFill>
                  <a:schemeClr val="tx1">
                    <a:lumMod val="65000"/>
                    <a:lumOff val="35000"/>
                  </a:schemeClr>
                </a:solidFill>
                <a:effectLst/>
                <a:latin typeface="Corbel" panose="020B0503020204020204" pitchFamily="34" charset="0"/>
                <a:ea typeface="Aptos" panose="020B0004020202020204" pitchFamily="34" charset="0"/>
                <a:cs typeface="Times New Roman" panose="02020603050405020304" pitchFamily="18" charset="0"/>
              </a:rPr>
              <a:t>List of Attendees </a:t>
            </a:r>
            <a:r>
              <a:rPr lang="en-US" sz="2000" i="1" kern="100" dirty="0">
                <a:solidFill>
                  <a:schemeClr val="tx1">
                    <a:lumMod val="65000"/>
                    <a:lumOff val="35000"/>
                  </a:schemeClr>
                </a:solidFill>
                <a:effectLst/>
                <a:latin typeface="Corbel" panose="020B0503020204020204" pitchFamily="34" charset="0"/>
                <a:ea typeface="Aptos" panose="020B0004020202020204" pitchFamily="34" charset="0"/>
                <a:cs typeface="Times New Roman" panose="02020603050405020304" pitchFamily="18" charset="0"/>
              </a:rPr>
              <a:t>should be submitted to the SES Fiscal Team at </a:t>
            </a:r>
            <a:r>
              <a:rPr lang="en-US" sz="2000" i="1" u="sng" kern="100" dirty="0">
                <a:solidFill>
                  <a:schemeClr val="accent1"/>
                </a:solidFill>
                <a:effectLst/>
                <a:latin typeface="Corbel" panose="020B0503020204020204" pitchFamily="34" charset="0"/>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getinvolved.finance@wsu.edu</a:t>
            </a:r>
            <a:r>
              <a:rPr lang="en-US" sz="2000" i="1" kern="100" dirty="0">
                <a:solidFill>
                  <a:schemeClr val="accent1"/>
                </a:solidFill>
                <a:effectLst/>
                <a:latin typeface="Corbel" panose="020B0503020204020204" pitchFamily="34" charset="0"/>
                <a:ea typeface="Aptos" panose="020B0004020202020204" pitchFamily="34" charset="0"/>
                <a:cs typeface="Times New Roman" panose="02020603050405020304" pitchFamily="18" charset="0"/>
              </a:rPr>
              <a:t> </a:t>
            </a:r>
            <a:r>
              <a:rPr lang="en-US" sz="2000" b="1" i="1" u="sng" kern="100" dirty="0">
                <a:solidFill>
                  <a:schemeClr val="tx1">
                    <a:lumMod val="65000"/>
                    <a:lumOff val="35000"/>
                  </a:schemeClr>
                </a:solidFill>
                <a:latin typeface="Corbel" panose="020B0503020204020204" pitchFamily="34" charset="0"/>
                <a:cs typeface="Times New Roman" panose="02020603050405020304" pitchFamily="18" charset="0"/>
              </a:rPr>
              <a:t>immediately</a:t>
            </a:r>
            <a:r>
              <a:rPr lang="en-US" sz="2000" i="1" kern="100" dirty="0">
                <a:solidFill>
                  <a:schemeClr val="accent1"/>
                </a:solidFill>
                <a:effectLst/>
                <a:latin typeface="Corbel" panose="020B0503020204020204" pitchFamily="34" charset="0"/>
                <a:ea typeface="Aptos" panose="020B0004020202020204" pitchFamily="34" charset="0"/>
                <a:cs typeface="Times New Roman" panose="02020603050405020304" pitchFamily="18" charset="0"/>
              </a:rPr>
              <a:t> </a:t>
            </a:r>
            <a:r>
              <a:rPr lang="en-US" sz="2000" i="1" kern="100" dirty="0">
                <a:solidFill>
                  <a:schemeClr val="tx1">
                    <a:lumMod val="65000"/>
                    <a:lumOff val="35000"/>
                  </a:schemeClr>
                </a:solidFill>
                <a:effectLst/>
                <a:latin typeface="Corbel" panose="020B0503020204020204" pitchFamily="34" charset="0"/>
                <a:ea typeface="Aptos" panose="020B0004020202020204" pitchFamily="34" charset="0"/>
                <a:cs typeface="Times New Roman" panose="02020603050405020304" pitchFamily="18" charset="0"/>
              </a:rPr>
              <a:t>(no more than two business days</a:t>
            </a:r>
            <a:r>
              <a:rPr lang="en-US" sz="2000" i="1" kern="100" dirty="0">
                <a:solidFill>
                  <a:schemeClr val="tx1">
                    <a:lumMod val="65000"/>
                    <a:lumOff val="35000"/>
                  </a:schemeClr>
                </a:solidFill>
                <a:latin typeface="Corbel" panose="020B0503020204020204" pitchFamily="34" charset="0"/>
                <a:ea typeface="Aptos" panose="020B0004020202020204" pitchFamily="34" charset="0"/>
                <a:cs typeface="Times New Roman" panose="02020603050405020304" pitchFamily="18" charset="0"/>
              </a:rPr>
              <a:t>)</a:t>
            </a:r>
            <a:r>
              <a:rPr lang="en-US" sz="2000" i="1" kern="100" dirty="0">
                <a:solidFill>
                  <a:schemeClr val="tx1">
                    <a:lumMod val="65000"/>
                    <a:lumOff val="35000"/>
                  </a:schemeClr>
                </a:solidFill>
                <a:effectLst/>
                <a:latin typeface="Corbel" panose="020B0503020204020204" pitchFamily="34" charset="0"/>
                <a:ea typeface="Aptos" panose="020B0004020202020204" pitchFamily="34" charset="0"/>
                <a:cs typeface="Times New Roman" panose="02020603050405020304" pitchFamily="18" charset="0"/>
              </a:rPr>
              <a:t> after the event.</a:t>
            </a:r>
          </a:p>
        </p:txBody>
      </p:sp>
      <p:sp>
        <p:nvSpPr>
          <p:cNvPr id="2" name="TextBox 1">
            <a:extLst>
              <a:ext uri="{FF2B5EF4-FFF2-40B4-BE49-F238E27FC236}">
                <a16:creationId xmlns:a16="http://schemas.microsoft.com/office/drawing/2014/main" id="{280CF369-7021-56EA-E296-C34DDE3737E6}"/>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spTree>
    <p:extLst>
      <p:ext uri="{BB962C8B-B14F-4D97-AF65-F5344CB8AC3E}">
        <p14:creationId xmlns:p14="http://schemas.microsoft.com/office/powerpoint/2010/main" val="2493525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35862-BCF2-FC38-113F-AA10D01758F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37325F0-C878-1BD7-5A28-28F798C10EB8}"/>
              </a:ext>
            </a:extLst>
          </p:cNvPr>
          <p:cNvSpPr txBox="1"/>
          <p:nvPr/>
        </p:nvSpPr>
        <p:spPr>
          <a:xfrm>
            <a:off x="292230" y="348794"/>
            <a:ext cx="11566689" cy="6139886"/>
          </a:xfrm>
          <a:prstGeom prst="rect">
            <a:avLst/>
          </a:prstGeom>
          <a:noFill/>
        </p:spPr>
        <p:txBody>
          <a:bodyPr wrap="square">
            <a:spAutoFit/>
          </a:bodyPr>
          <a:lstStyle/>
          <a:p>
            <a:pPr>
              <a:spcBef>
                <a:spcPts val="0"/>
              </a:spcBef>
              <a:spcAft>
                <a:spcPts val="1800"/>
              </a:spcAft>
            </a:pPr>
            <a:r>
              <a:rPr lang="en-US" sz="4400" b="1" dirty="0">
                <a:solidFill>
                  <a:schemeClr val="tx1">
                    <a:lumMod val="75000"/>
                    <a:lumOff val="25000"/>
                  </a:schemeClr>
                </a:solidFill>
                <a:latin typeface="Corbel" panose="020B0503020204020204" pitchFamily="34" charset="0"/>
              </a:rPr>
              <a:t>Food &amp; Beverages:  Per Diems &amp; Attendees</a:t>
            </a:r>
          </a:p>
          <a:p>
            <a:pPr marL="461963" marR="0" indent="-461963">
              <a:lnSpc>
                <a:spcPts val="2400"/>
              </a:lnSpc>
              <a:spcAft>
                <a:spcPts val="600"/>
              </a:spcAft>
              <a:buFont typeface="Arial" panose="020B0604020202020204" pitchFamily="34" charset="0"/>
              <a:buChar char="•"/>
            </a:pPr>
            <a:r>
              <a:rPr lang="en-US" sz="2400" b="1" u="sng" dirty="0">
                <a:solidFill>
                  <a:srgbClr val="9E0605"/>
                </a:solidFill>
                <a:latin typeface="Corbel" panose="020B0503020204020204" pitchFamily="34" charset="0"/>
                <a:ea typeface="MS Mincho" panose="02020609040205080304" pitchFamily="49" charset="-128"/>
                <a:cs typeface="Calibri" panose="020F0502020204030204" pitchFamily="34" charset="0"/>
              </a:rPr>
              <a:t>Funding</a:t>
            </a:r>
          </a:p>
          <a:p>
            <a:pPr marL="857250" lvl="1" indent="-400050">
              <a:lnSpc>
                <a:spcPts val="1800"/>
              </a:lnSpc>
              <a:spcAft>
                <a:spcPts val="1200"/>
              </a:spcAft>
              <a:buFont typeface="Arial" panose="020B0604020202020204" pitchFamily="34" charset="0"/>
              <a:buChar char="•"/>
            </a:pPr>
            <a:r>
              <a:rPr lang="en-US" sz="2000"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If the account used is </a:t>
            </a:r>
            <a:r>
              <a:rPr lang="en-US" sz="2000" b="1" i="1" u="sng"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NOT</a:t>
            </a:r>
            <a:r>
              <a:rPr lang="en-US" sz="2000" b="1"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 </a:t>
            </a:r>
            <a:r>
              <a:rPr lang="en-US" sz="2000"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a S&amp;A fund, a request to serve food form </a:t>
            </a:r>
            <a:r>
              <a:rPr lang="en-US" sz="2000" b="1"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is required </a:t>
            </a:r>
            <a:r>
              <a:rPr lang="en-US" sz="1400"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(required for all CFSL accounts).</a:t>
            </a:r>
            <a:endParaRPr lang="en-US" sz="1400" i="1" dirty="0">
              <a:solidFill>
                <a:schemeClr val="tx1">
                  <a:lumMod val="65000"/>
                  <a:lumOff val="35000"/>
                </a:schemeClr>
              </a:solidFill>
              <a:effectLst/>
              <a:latin typeface="Corbel" panose="020B0503020204020204" pitchFamily="34" charset="0"/>
              <a:ea typeface="MS Mincho" panose="02020609040205080304" pitchFamily="49" charset="-128"/>
              <a:cs typeface="Times New Roman" panose="02020603050405020304" pitchFamily="18" charset="0"/>
            </a:endParaRPr>
          </a:p>
          <a:p>
            <a:pPr marL="461963" indent="-461963">
              <a:lnSpc>
                <a:spcPts val="1800"/>
              </a:lnSpc>
              <a:spcAft>
                <a:spcPts val="1200"/>
              </a:spcAft>
              <a:buFont typeface="Arial" panose="020B0604020202020204" pitchFamily="34" charset="0"/>
              <a:buChar char="•"/>
            </a:pPr>
            <a:r>
              <a:rPr lang="en-US" sz="2400" b="1" u="sng" dirty="0">
                <a:solidFill>
                  <a:srgbClr val="9E0605"/>
                </a:solidFill>
                <a:latin typeface="Corbel" panose="020B0503020204020204" pitchFamily="34" charset="0"/>
                <a:ea typeface="MS Mincho" panose="02020609040205080304" pitchFamily="49" charset="-128"/>
                <a:cs typeface="Calibri" panose="020F0502020204030204" pitchFamily="34" charset="0"/>
              </a:rPr>
              <a:t>Receipts/Invoice</a:t>
            </a:r>
          </a:p>
          <a:p>
            <a:pPr marL="919163" lvl="1" indent="-461963">
              <a:lnSpc>
                <a:spcPts val="2000"/>
              </a:lnSpc>
              <a:spcAft>
                <a:spcPts val="1200"/>
              </a:spcAft>
              <a:buFont typeface="Arial" panose="020B0604020202020204" pitchFamily="34" charset="0"/>
              <a:buChar char="•"/>
            </a:pPr>
            <a:r>
              <a:rPr lang="en-US" sz="2000" i="1" kern="100" dirty="0">
                <a:solidFill>
                  <a:schemeClr val="tx1">
                    <a:lumMod val="65000"/>
                    <a:lumOff val="35000"/>
                  </a:schemeClr>
                </a:solidFill>
                <a:latin typeface="Corbel" panose="020B0503020204020204" pitchFamily="34" charset="0"/>
                <a:cs typeface="Times New Roman" panose="02020603050405020304" pitchFamily="18" charset="0"/>
              </a:rPr>
              <a:t>When purchasing food/beverages at a restaurant or similar supplier/vendor, we need the </a:t>
            </a:r>
            <a:r>
              <a:rPr lang="en-US" sz="2000" b="1" i="1" kern="100" dirty="0">
                <a:solidFill>
                  <a:schemeClr val="tx1">
                    <a:lumMod val="65000"/>
                    <a:lumOff val="35000"/>
                  </a:schemeClr>
                </a:solidFill>
                <a:latin typeface="Corbel" panose="020B0503020204020204" pitchFamily="34" charset="0"/>
                <a:cs typeface="Times New Roman" panose="02020603050405020304" pitchFamily="18" charset="0"/>
              </a:rPr>
              <a:t>itemized</a:t>
            </a:r>
            <a:r>
              <a:rPr lang="en-US" sz="2000" i="1" kern="100" dirty="0">
                <a:solidFill>
                  <a:schemeClr val="tx1">
                    <a:lumMod val="65000"/>
                    <a:lumOff val="35000"/>
                  </a:schemeClr>
                </a:solidFill>
                <a:latin typeface="Corbel" panose="020B0503020204020204" pitchFamily="34" charset="0"/>
                <a:cs typeface="Times New Roman" panose="02020603050405020304" pitchFamily="18" charset="0"/>
              </a:rPr>
              <a:t> receipt or invoice with the added gratuity/tip amount </a:t>
            </a:r>
            <a:r>
              <a:rPr lang="en-US" i="1" kern="100" dirty="0">
                <a:solidFill>
                  <a:schemeClr val="tx1">
                    <a:lumMod val="65000"/>
                    <a:lumOff val="35000"/>
                  </a:schemeClr>
                </a:solidFill>
                <a:latin typeface="Corbel" panose="020B0503020204020204" pitchFamily="34" charset="0"/>
                <a:cs typeface="Times New Roman" panose="02020603050405020304" pitchFamily="18" charset="0"/>
              </a:rPr>
              <a:t>(printed/written &amp; initialed on either the original itemized receipt or if a Pcard payment, then we need the original itemized receipt PLUS the credit card receipt that shows the total amount charged)</a:t>
            </a:r>
            <a:r>
              <a:rPr lang="en-US" sz="2000" i="1" kern="100" dirty="0">
                <a:solidFill>
                  <a:schemeClr val="tx1">
                    <a:lumMod val="65000"/>
                    <a:lumOff val="35000"/>
                  </a:schemeClr>
                </a:solidFill>
                <a:latin typeface="Corbel" panose="020B0503020204020204" pitchFamily="34" charset="0"/>
                <a:cs typeface="Times New Roman" panose="02020603050405020304" pitchFamily="18" charset="0"/>
              </a:rPr>
              <a:t>. Email all receipts/invoices to </a:t>
            </a:r>
            <a:r>
              <a:rPr lang="en-US" sz="2000" i="1" kern="100" dirty="0" err="1">
                <a:solidFill>
                  <a:schemeClr val="accent1"/>
                </a:solidFill>
                <a:latin typeface="Corbel" panose="020B0503020204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getinvolved.finance@wsu</a:t>
            </a:r>
            <a:r>
              <a:rPr lang="en-US" sz="2000" i="1" kern="100" dirty="0">
                <a:solidFill>
                  <a:schemeClr val="accent1"/>
                </a:solidFill>
                <a:latin typeface="Corbel" panose="020B0503020204020204" pitchFamily="34" charset="0"/>
                <a:cs typeface="Times New Roman" panose="02020603050405020304" pitchFamily="18" charset="0"/>
              </a:rPr>
              <a:t> </a:t>
            </a:r>
            <a:r>
              <a:rPr lang="en-US" sz="2000" b="1" i="1" u="sng" kern="100" dirty="0">
                <a:solidFill>
                  <a:schemeClr val="tx1">
                    <a:lumMod val="65000"/>
                    <a:lumOff val="35000"/>
                  </a:schemeClr>
                </a:solidFill>
                <a:latin typeface="Corbel" panose="020B0503020204020204" pitchFamily="34" charset="0"/>
                <a:cs typeface="Times New Roman" panose="02020603050405020304" pitchFamily="18" charset="0"/>
              </a:rPr>
              <a:t> immediately</a:t>
            </a:r>
            <a:r>
              <a:rPr lang="en-US" sz="2000" i="1" kern="100" dirty="0">
                <a:solidFill>
                  <a:schemeClr val="accent1"/>
                </a:solidFill>
                <a:effectLst/>
                <a:latin typeface="Corbel" panose="020B0503020204020204" pitchFamily="34" charset="0"/>
                <a:ea typeface="Aptos" panose="020B0004020202020204" pitchFamily="34" charset="0"/>
                <a:cs typeface="Times New Roman" panose="02020603050405020304" pitchFamily="18" charset="0"/>
              </a:rPr>
              <a:t> </a:t>
            </a:r>
            <a:r>
              <a:rPr lang="en-US" sz="2000" i="1" kern="100" dirty="0">
                <a:solidFill>
                  <a:schemeClr val="tx1">
                    <a:lumMod val="65000"/>
                    <a:lumOff val="35000"/>
                  </a:schemeClr>
                </a:solidFill>
                <a:effectLst/>
                <a:latin typeface="Corbel" panose="020B0503020204020204" pitchFamily="34" charset="0"/>
                <a:ea typeface="Aptos" panose="020B0004020202020204" pitchFamily="34" charset="0"/>
                <a:cs typeface="Times New Roman" panose="02020603050405020304" pitchFamily="18" charset="0"/>
              </a:rPr>
              <a:t>(no more than two business days</a:t>
            </a:r>
            <a:r>
              <a:rPr lang="en-US" sz="2000" i="1" kern="100" dirty="0">
                <a:solidFill>
                  <a:schemeClr val="tx1">
                    <a:lumMod val="65000"/>
                    <a:lumOff val="35000"/>
                  </a:schemeClr>
                </a:solidFill>
                <a:latin typeface="Corbel" panose="020B0503020204020204" pitchFamily="34" charset="0"/>
                <a:ea typeface="Aptos" panose="020B0004020202020204" pitchFamily="34" charset="0"/>
                <a:cs typeface="Times New Roman" panose="02020603050405020304" pitchFamily="18" charset="0"/>
              </a:rPr>
              <a:t>)</a:t>
            </a:r>
            <a:r>
              <a:rPr lang="en-US" sz="2000" i="1" kern="100" dirty="0">
                <a:solidFill>
                  <a:schemeClr val="tx1">
                    <a:lumMod val="65000"/>
                    <a:lumOff val="35000"/>
                  </a:schemeClr>
                </a:solidFill>
                <a:effectLst/>
                <a:latin typeface="Corbel" panose="020B0503020204020204" pitchFamily="34" charset="0"/>
                <a:ea typeface="Aptos" panose="020B0004020202020204" pitchFamily="34" charset="0"/>
                <a:cs typeface="Times New Roman" panose="02020603050405020304" pitchFamily="18" charset="0"/>
              </a:rPr>
              <a:t> after the event.</a:t>
            </a:r>
            <a:endParaRPr lang="en-US" sz="2000" i="1" kern="100" dirty="0">
              <a:solidFill>
                <a:schemeClr val="tx1">
                  <a:lumMod val="65000"/>
                  <a:lumOff val="35000"/>
                </a:schemeClr>
              </a:solidFill>
              <a:latin typeface="Corbel" panose="020B0503020204020204" pitchFamily="34" charset="0"/>
              <a:cs typeface="Times New Roman" panose="02020603050405020304" pitchFamily="18" charset="0"/>
            </a:endParaRPr>
          </a:p>
          <a:p>
            <a:pPr marL="461963" indent="-461963">
              <a:lnSpc>
                <a:spcPts val="1800"/>
              </a:lnSpc>
              <a:spcAft>
                <a:spcPts val="1200"/>
              </a:spcAft>
              <a:buFont typeface="Arial" panose="020B0604020202020204" pitchFamily="34" charset="0"/>
              <a:buChar char="•"/>
            </a:pPr>
            <a:r>
              <a:rPr lang="en-US" sz="2400" b="1" u="sng" dirty="0">
                <a:solidFill>
                  <a:srgbClr val="9E0605"/>
                </a:solidFill>
                <a:latin typeface="Corbel" panose="020B0503020204020204" pitchFamily="34" charset="0"/>
                <a:ea typeface="MS Mincho" panose="02020609040205080304" pitchFamily="49" charset="-128"/>
                <a:cs typeface="Calibri" panose="020F0502020204030204" pitchFamily="34" charset="0"/>
              </a:rPr>
              <a:t>CUB Events</a:t>
            </a:r>
            <a:endParaRPr lang="en-US" b="1" u="sng" dirty="0">
              <a:solidFill>
                <a:srgbClr val="9E0605"/>
              </a:solidFill>
              <a:latin typeface="Corbel" panose="020B0503020204020204" pitchFamily="34" charset="0"/>
              <a:ea typeface="MS Mincho" panose="02020609040205080304" pitchFamily="49" charset="-128"/>
              <a:cs typeface="Calibri" panose="020F0502020204030204" pitchFamily="34" charset="0"/>
            </a:endParaRPr>
          </a:p>
          <a:p>
            <a:pPr marL="914400" lvl="1" indent="-457200">
              <a:lnSpc>
                <a:spcPts val="1800"/>
              </a:lnSpc>
              <a:spcAft>
                <a:spcPts val="1200"/>
              </a:spcAft>
              <a:buFont typeface="Arial" panose="020B0604020202020204" pitchFamily="34" charset="0"/>
              <a:buChar char="•"/>
            </a:pPr>
            <a:r>
              <a:rPr lang="en-US" sz="2000" i="1" kern="100" dirty="0">
                <a:solidFill>
                  <a:schemeClr val="tx1">
                    <a:lumMod val="65000"/>
                    <a:lumOff val="35000"/>
                  </a:schemeClr>
                </a:solidFill>
                <a:latin typeface="Corbel" panose="020B0503020204020204" pitchFamily="34" charset="0"/>
                <a:cs typeface="Times New Roman" panose="02020603050405020304" pitchFamily="18" charset="0"/>
              </a:rPr>
              <a:t>If your event will be held in a reserved space within the Compton Union Building (CUB), please view the food policy at </a:t>
            </a:r>
            <a:r>
              <a:rPr lang="en-US" sz="2000" i="1" kern="100" dirty="0">
                <a:solidFill>
                  <a:schemeClr val="accent1"/>
                </a:solidFill>
                <a:latin typeface="Corbel" panose="020B0503020204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https://cub.wsu.edu/about-the-cub/facility-policies/</a:t>
            </a:r>
            <a:r>
              <a:rPr lang="en-US" sz="2000" i="1" kern="100" dirty="0">
                <a:solidFill>
                  <a:schemeClr val="tx1">
                    <a:lumMod val="65000"/>
                    <a:lumOff val="35000"/>
                  </a:schemeClr>
                </a:solidFill>
                <a:latin typeface="Corbel" panose="020B0503020204020204" pitchFamily="34" charset="0"/>
                <a:cs typeface="Times New Roman" panose="02020603050405020304" pitchFamily="18" charset="0"/>
              </a:rPr>
              <a:t>.  </a:t>
            </a:r>
          </a:p>
          <a:p>
            <a:pPr marL="461963" marR="0" indent="-461963">
              <a:lnSpc>
                <a:spcPts val="1800"/>
              </a:lnSpc>
              <a:spcAft>
                <a:spcPts val="1200"/>
              </a:spcAft>
              <a:buFont typeface="Arial" panose="020B0604020202020204" pitchFamily="34" charset="0"/>
              <a:buChar char="•"/>
            </a:pPr>
            <a:r>
              <a:rPr lang="en-US" sz="2400" b="1" u="sng" dirty="0">
                <a:solidFill>
                  <a:srgbClr val="9E0605"/>
                </a:solidFill>
                <a:latin typeface="Corbel" panose="020B0503020204020204" pitchFamily="34" charset="0"/>
                <a:ea typeface="MS Mincho" panose="02020609040205080304" pitchFamily="49" charset="-128"/>
                <a:cs typeface="Calibri" panose="020F0502020204030204" pitchFamily="34" charset="0"/>
              </a:rPr>
              <a:t>Beverages</a:t>
            </a:r>
            <a:endParaRPr lang="en-US" b="1" u="sng" dirty="0">
              <a:solidFill>
                <a:srgbClr val="9E0605"/>
              </a:solidFill>
              <a:latin typeface="Corbel" panose="020B0503020204020204" pitchFamily="34" charset="0"/>
              <a:ea typeface="MS Mincho" panose="02020609040205080304" pitchFamily="49" charset="-128"/>
              <a:cs typeface="Calibri" panose="020F0502020204030204" pitchFamily="34" charset="0"/>
            </a:endParaRPr>
          </a:p>
          <a:p>
            <a:pPr marL="914400" lvl="1" indent="-457200">
              <a:lnSpc>
                <a:spcPts val="1800"/>
              </a:lnSpc>
              <a:spcAft>
                <a:spcPts val="1200"/>
              </a:spcAft>
              <a:buFont typeface="Arial" panose="020B0604020202020204" pitchFamily="34" charset="0"/>
              <a:buChar char="•"/>
            </a:pPr>
            <a:r>
              <a:rPr lang="en-US" sz="2000" i="1" kern="100" dirty="0">
                <a:solidFill>
                  <a:schemeClr val="tx1">
                    <a:lumMod val="65000"/>
                    <a:lumOff val="35000"/>
                  </a:schemeClr>
                </a:solidFill>
                <a:latin typeface="Corbel" panose="020B0503020204020204" pitchFamily="34" charset="0"/>
                <a:cs typeface="Times New Roman" panose="02020603050405020304" pitchFamily="18" charset="0"/>
              </a:rPr>
              <a:t>For </a:t>
            </a:r>
            <a:r>
              <a:rPr lang="en-US" sz="2000" b="1" i="1" kern="100" dirty="0">
                <a:solidFill>
                  <a:schemeClr val="tx1">
                    <a:lumMod val="65000"/>
                    <a:lumOff val="35000"/>
                  </a:schemeClr>
                </a:solidFill>
                <a:latin typeface="Corbel" panose="020B0503020204020204" pitchFamily="34" charset="0"/>
                <a:cs typeface="Times New Roman" panose="02020603050405020304" pitchFamily="18" charset="0"/>
              </a:rPr>
              <a:t>ON-CAMPUS EVENTS, </a:t>
            </a:r>
            <a:r>
              <a:rPr lang="en-US" sz="2000" b="1" i="1" u="sng" kern="100" dirty="0">
                <a:solidFill>
                  <a:schemeClr val="tx1">
                    <a:lumMod val="65000"/>
                    <a:lumOff val="35000"/>
                  </a:schemeClr>
                </a:solidFill>
                <a:highlight>
                  <a:srgbClr val="FFFF00"/>
                </a:highlight>
                <a:latin typeface="Corbel" panose="020B0503020204020204" pitchFamily="34" charset="0"/>
                <a:cs typeface="Times New Roman" panose="02020603050405020304" pitchFamily="18" charset="0"/>
              </a:rPr>
              <a:t>ONLY</a:t>
            </a:r>
            <a:r>
              <a:rPr lang="en-US" sz="2000" b="1" i="1" kern="100" dirty="0">
                <a:solidFill>
                  <a:schemeClr val="tx1">
                    <a:lumMod val="65000"/>
                    <a:lumOff val="35000"/>
                  </a:schemeClr>
                </a:solidFill>
                <a:latin typeface="Corbel" panose="020B0503020204020204" pitchFamily="34" charset="0"/>
                <a:cs typeface="Times New Roman" panose="02020603050405020304" pitchFamily="18" charset="0"/>
              </a:rPr>
              <a:t> Coca-Cola</a:t>
            </a:r>
            <a:r>
              <a:rPr lang="en-US" sz="2000" i="1" kern="100" dirty="0">
                <a:solidFill>
                  <a:schemeClr val="tx1">
                    <a:lumMod val="65000"/>
                    <a:lumOff val="35000"/>
                  </a:schemeClr>
                </a:solidFill>
                <a:latin typeface="Corbel" panose="020B0503020204020204" pitchFamily="34" charset="0"/>
                <a:cs typeface="Times New Roman" panose="02020603050405020304" pitchFamily="18" charset="0"/>
              </a:rPr>
              <a:t> branded beverages may be purchased for or served/given away </a:t>
            </a:r>
            <a:r>
              <a:rPr lang="en-US" sz="1600" i="1" kern="100" dirty="0">
                <a:solidFill>
                  <a:schemeClr val="tx1">
                    <a:lumMod val="65000"/>
                    <a:lumOff val="35000"/>
                  </a:schemeClr>
                </a:solidFill>
                <a:latin typeface="Corbel" panose="020B0503020204020204" pitchFamily="34" charset="0"/>
                <a:cs typeface="Times New Roman" panose="02020603050405020304" pitchFamily="18" charset="0"/>
              </a:rPr>
              <a:t>(exceptions may be allowed when it is included as part of a contract for a performer, etc.)</a:t>
            </a:r>
            <a:r>
              <a:rPr lang="en-US" sz="2000" i="1" kern="100" dirty="0">
                <a:solidFill>
                  <a:schemeClr val="tx1">
                    <a:lumMod val="65000"/>
                    <a:lumOff val="35000"/>
                  </a:schemeClr>
                </a:solidFill>
                <a:latin typeface="Corbel" panose="020B0503020204020204" pitchFamily="34" charset="0"/>
                <a:cs typeface="Times New Roman" panose="02020603050405020304" pitchFamily="18" charset="0"/>
              </a:rPr>
              <a:t>.  For the </a:t>
            </a:r>
            <a:r>
              <a:rPr lang="en-US" sz="2000" b="1" i="1" kern="100" dirty="0">
                <a:solidFill>
                  <a:schemeClr val="tx1">
                    <a:lumMod val="65000"/>
                    <a:lumOff val="35000"/>
                  </a:schemeClr>
                </a:solidFill>
                <a:latin typeface="Corbel" panose="020B0503020204020204" pitchFamily="34" charset="0"/>
                <a:cs typeface="Times New Roman" panose="02020603050405020304" pitchFamily="18" charset="0"/>
              </a:rPr>
              <a:t>Coca-Cola</a:t>
            </a:r>
            <a:r>
              <a:rPr lang="en-US" sz="2000" i="1" kern="100" dirty="0">
                <a:solidFill>
                  <a:schemeClr val="tx1">
                    <a:lumMod val="65000"/>
                    <a:lumOff val="35000"/>
                  </a:schemeClr>
                </a:solidFill>
                <a:latin typeface="Corbel" panose="020B0503020204020204" pitchFamily="34" charset="0"/>
                <a:cs typeface="Times New Roman" panose="02020603050405020304" pitchFamily="18" charset="0"/>
              </a:rPr>
              <a:t> brand list, go to </a:t>
            </a:r>
            <a:r>
              <a:rPr lang="en-US" sz="2000" i="1" kern="100" dirty="0">
                <a:solidFill>
                  <a:schemeClr val="accent1"/>
                </a:solidFill>
                <a:latin typeface="Corbel" panose="020B0503020204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https://www.coca-colacompany.com/brands</a:t>
            </a:r>
            <a:r>
              <a:rPr lang="en-US" sz="2000" i="1" kern="100" dirty="0">
                <a:solidFill>
                  <a:schemeClr val="tx1">
                    <a:lumMod val="65000"/>
                    <a:lumOff val="35000"/>
                  </a:schemeClr>
                </a:solidFill>
                <a:latin typeface="Corbel" panose="020B0503020204020204" pitchFamily="34" charset="0"/>
                <a:cs typeface="Times New Roman" panose="02020603050405020304" pitchFamily="18" charset="0"/>
              </a:rPr>
              <a:t>.  The </a:t>
            </a:r>
            <a:r>
              <a:rPr lang="en-US" sz="2000" b="1" i="1" u="sng" kern="100" dirty="0">
                <a:solidFill>
                  <a:schemeClr val="tx1">
                    <a:lumMod val="65000"/>
                    <a:lumOff val="35000"/>
                  </a:schemeClr>
                </a:solidFill>
                <a:latin typeface="Corbel" panose="020B0503020204020204" pitchFamily="34" charset="0"/>
                <a:cs typeface="Times New Roman" panose="02020603050405020304" pitchFamily="18" charset="0"/>
              </a:rPr>
              <a:t>only</a:t>
            </a:r>
            <a:r>
              <a:rPr lang="en-US" sz="2000" i="1" kern="100" dirty="0">
                <a:solidFill>
                  <a:schemeClr val="tx1">
                    <a:lumMod val="65000"/>
                    <a:lumOff val="35000"/>
                  </a:schemeClr>
                </a:solidFill>
                <a:latin typeface="Corbel" panose="020B0503020204020204" pitchFamily="34" charset="0"/>
                <a:cs typeface="Times New Roman" panose="02020603050405020304" pitchFamily="18" charset="0"/>
              </a:rPr>
              <a:t> allowable energy drink brands are:  Full Throttle, Monster, NOS, Reign, and Bang.  NOTE:  This policy does not apply to beverages purchased for or served/given away at </a:t>
            </a:r>
            <a:r>
              <a:rPr lang="en-US" sz="2000" b="1" i="1" kern="100" dirty="0">
                <a:solidFill>
                  <a:schemeClr val="tx1">
                    <a:lumMod val="65000"/>
                    <a:lumOff val="35000"/>
                  </a:schemeClr>
                </a:solidFill>
                <a:latin typeface="Corbel" panose="020B0503020204020204" pitchFamily="34" charset="0"/>
                <a:cs typeface="Times New Roman" panose="02020603050405020304" pitchFamily="18" charset="0"/>
              </a:rPr>
              <a:t>off-campus events.  </a:t>
            </a:r>
            <a:r>
              <a:rPr lang="en-US" sz="2000" b="1" kern="100" dirty="0">
                <a:latin typeface="Corbel" panose="020B0503020204020204" pitchFamily="34" charset="0"/>
                <a:cs typeface="Times New Roman" panose="02020603050405020304" pitchFamily="18" charset="0"/>
              </a:rPr>
              <a:t>Alcohol is prohibited.</a:t>
            </a:r>
          </a:p>
        </p:txBody>
      </p:sp>
      <p:sp>
        <p:nvSpPr>
          <p:cNvPr id="2" name="TextBox 1">
            <a:extLst>
              <a:ext uri="{FF2B5EF4-FFF2-40B4-BE49-F238E27FC236}">
                <a16:creationId xmlns:a16="http://schemas.microsoft.com/office/drawing/2014/main" id="{39CC7382-0594-FF72-2993-28EE191754E8}"/>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spTree>
    <p:extLst>
      <p:ext uri="{BB962C8B-B14F-4D97-AF65-F5344CB8AC3E}">
        <p14:creationId xmlns:p14="http://schemas.microsoft.com/office/powerpoint/2010/main" val="1459446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78F448-5BAC-96EA-DAD6-ADBC0151790C}"/>
              </a:ext>
            </a:extLst>
          </p:cNvPr>
          <p:cNvPicPr>
            <a:picLocks noChangeAspect="1"/>
          </p:cNvPicPr>
          <p:nvPr/>
        </p:nvPicPr>
        <p:blipFill>
          <a:blip r:embed="rId3"/>
          <a:srcRect t="4351" b="3579"/>
          <a:stretch/>
        </p:blipFill>
        <p:spPr>
          <a:xfrm>
            <a:off x="45829" y="3486"/>
            <a:ext cx="5765533" cy="6854380"/>
          </a:xfrm>
          <a:prstGeom prst="rect">
            <a:avLst/>
          </a:prstGeom>
        </p:spPr>
      </p:pic>
      <p:sp>
        <p:nvSpPr>
          <p:cNvPr id="2" name="TextBox 1">
            <a:extLst>
              <a:ext uri="{FF2B5EF4-FFF2-40B4-BE49-F238E27FC236}">
                <a16:creationId xmlns:a16="http://schemas.microsoft.com/office/drawing/2014/main" id="{8806A2D8-FCA2-0F09-D93E-B00D6C545983}"/>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sp>
        <p:nvSpPr>
          <p:cNvPr id="5" name="TextBox 4">
            <a:extLst>
              <a:ext uri="{FF2B5EF4-FFF2-40B4-BE49-F238E27FC236}">
                <a16:creationId xmlns:a16="http://schemas.microsoft.com/office/drawing/2014/main" id="{BFBA6D38-0FA8-D571-06FC-8417180F4D88}"/>
              </a:ext>
            </a:extLst>
          </p:cNvPr>
          <p:cNvSpPr txBox="1"/>
          <p:nvPr/>
        </p:nvSpPr>
        <p:spPr>
          <a:xfrm>
            <a:off x="6440393" y="2382982"/>
            <a:ext cx="5081047" cy="116955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b="1" u="sng" dirty="0">
                <a:solidFill>
                  <a:srgbClr val="9E0605"/>
                </a:solidFill>
              </a:rPr>
              <a:t>Form Link:  </a:t>
            </a:r>
          </a:p>
          <a:p>
            <a:endParaRPr lang="en-US" b="1" dirty="0"/>
          </a:p>
          <a:p>
            <a:r>
              <a:rPr lang="en-US" sz="2400" b="1" u="sng" dirty="0">
                <a:solidFill>
                  <a:schemeClr val="accent1"/>
                </a:solidFill>
                <a:hlinkClick r:id="rId4"/>
              </a:rPr>
              <a:t>https://getinvolved.wsu.edu/forms</a:t>
            </a:r>
            <a:endParaRPr lang="en-US" sz="2400" b="1" u="sng" dirty="0">
              <a:solidFill>
                <a:schemeClr val="accent1"/>
              </a:solidFill>
            </a:endParaRPr>
          </a:p>
        </p:txBody>
      </p:sp>
    </p:spTree>
    <p:extLst>
      <p:ext uri="{BB962C8B-B14F-4D97-AF65-F5344CB8AC3E}">
        <p14:creationId xmlns:p14="http://schemas.microsoft.com/office/powerpoint/2010/main" val="2614875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6B1D6-22D3-FA1E-DD6A-9CEDAEF3C87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1EA8F62-38BB-F2D5-9ED9-85E13DB27E20}"/>
              </a:ext>
            </a:extLst>
          </p:cNvPr>
          <p:cNvSpPr txBox="1"/>
          <p:nvPr/>
        </p:nvSpPr>
        <p:spPr>
          <a:xfrm>
            <a:off x="292230" y="339366"/>
            <a:ext cx="11566689" cy="6028702"/>
          </a:xfrm>
          <a:prstGeom prst="rect">
            <a:avLst/>
          </a:prstGeom>
          <a:noFill/>
        </p:spPr>
        <p:txBody>
          <a:bodyPr wrap="square">
            <a:spAutoFit/>
          </a:bodyPr>
          <a:lstStyle/>
          <a:p>
            <a:pPr>
              <a:spcBef>
                <a:spcPts val="0"/>
              </a:spcBef>
              <a:spcAft>
                <a:spcPts val="1800"/>
              </a:spcAft>
            </a:pPr>
            <a:r>
              <a:rPr lang="en-US" sz="4400" b="1" dirty="0">
                <a:solidFill>
                  <a:schemeClr val="tx1">
                    <a:lumMod val="75000"/>
                    <a:lumOff val="25000"/>
                  </a:schemeClr>
                </a:solidFill>
                <a:latin typeface="Corbel" panose="020B0503020204020204" pitchFamily="34" charset="0"/>
              </a:rPr>
              <a:t>Confirmations</a:t>
            </a:r>
          </a:p>
          <a:p>
            <a:pPr marL="457200" indent="-457200">
              <a:lnSpc>
                <a:spcPts val="2800"/>
              </a:lnSpc>
              <a:spcBef>
                <a:spcPts val="0"/>
              </a:spcBef>
              <a:spcAft>
                <a:spcPts val="1200"/>
              </a:spcAft>
              <a:buFont typeface="Arial" panose="020B0604020202020204" pitchFamily="34" charset="0"/>
              <a:buChar char="•"/>
            </a:pPr>
            <a:r>
              <a:rPr lang="en-US" sz="2800" dirty="0">
                <a:solidFill>
                  <a:srgbClr val="9E0605"/>
                </a:solidFill>
                <a:latin typeface="Corbel" panose="020B0503020204020204" pitchFamily="34" charset="0"/>
              </a:rPr>
              <a:t>If you receive any type of </a:t>
            </a:r>
            <a:r>
              <a:rPr lang="en-US" sz="2800" b="1" u="sng" dirty="0">
                <a:solidFill>
                  <a:srgbClr val="9E0605"/>
                </a:solidFill>
                <a:latin typeface="Corbel" panose="020B0503020204020204" pitchFamily="34" charset="0"/>
              </a:rPr>
              <a:t>confirmation</a:t>
            </a:r>
            <a:r>
              <a:rPr lang="en-US" sz="2800" dirty="0">
                <a:solidFill>
                  <a:srgbClr val="9E0605"/>
                </a:solidFill>
                <a:latin typeface="Corbel" panose="020B0503020204020204" pitchFamily="34" charset="0"/>
              </a:rPr>
              <a:t> for orders, catering, etc., send it/them immediately to </a:t>
            </a:r>
            <a:r>
              <a:rPr lang="en-US" sz="2800" u="sng" dirty="0">
                <a:solidFill>
                  <a:schemeClr val="accent1"/>
                </a:solidFill>
                <a:latin typeface="Corbel" panose="020B0503020204020204" pitchFamily="34" charset="0"/>
                <a:hlinkClick r:id="rId3">
                  <a:extLst>
                    <a:ext uri="{A12FA001-AC4F-418D-AE19-62706E023703}">
                      <ahyp:hlinkClr xmlns:ahyp="http://schemas.microsoft.com/office/drawing/2018/hyperlinkcolor" val="tx"/>
                    </a:ext>
                  </a:extLst>
                </a:hlinkClick>
              </a:rPr>
              <a:t>getinvolved.finance@wsu.edu</a:t>
            </a:r>
            <a:r>
              <a:rPr lang="en-US" sz="2800" dirty="0">
                <a:solidFill>
                  <a:srgbClr val="9E0605"/>
                </a:solidFill>
                <a:latin typeface="Corbel" panose="020B0503020204020204" pitchFamily="34" charset="0"/>
              </a:rPr>
              <a:t>.  </a:t>
            </a:r>
            <a:r>
              <a:rPr lang="en-US" sz="2800" dirty="0">
                <a:latin typeface="Corbel" panose="020B0503020204020204" pitchFamily="34" charset="0"/>
              </a:rPr>
              <a:t>Students </a:t>
            </a:r>
            <a:r>
              <a:rPr lang="en-US" sz="2800" b="1" dirty="0">
                <a:latin typeface="Corbel" panose="020B0503020204020204" pitchFamily="34" charset="0"/>
              </a:rPr>
              <a:t>are not </a:t>
            </a:r>
            <a:r>
              <a:rPr lang="en-US" sz="2800" dirty="0">
                <a:latin typeface="Corbel" panose="020B0503020204020204" pitchFamily="34" charset="0"/>
              </a:rPr>
              <a:t>allowed to sign </a:t>
            </a:r>
            <a:r>
              <a:rPr lang="en-US" sz="2800" b="1" u="sng" dirty="0">
                <a:latin typeface="Corbel" panose="020B0503020204020204" pitchFamily="34" charset="0"/>
              </a:rPr>
              <a:t>any</a:t>
            </a:r>
            <a:r>
              <a:rPr lang="en-US" sz="2800" dirty="0">
                <a:latin typeface="Corbel" panose="020B0503020204020204" pitchFamily="34" charset="0"/>
              </a:rPr>
              <a:t> agreements or contracts.</a:t>
            </a:r>
          </a:p>
          <a:p>
            <a:pPr>
              <a:lnSpc>
                <a:spcPts val="1700"/>
              </a:lnSpc>
              <a:spcBef>
                <a:spcPts val="0"/>
              </a:spcBef>
              <a:spcAft>
                <a:spcPts val="1200"/>
              </a:spcAft>
            </a:pPr>
            <a:endParaRPr lang="en-US" dirty="0">
              <a:latin typeface="Corbel" panose="020B0503020204020204" pitchFamily="34" charset="0"/>
            </a:endParaRPr>
          </a:p>
          <a:p>
            <a:pPr>
              <a:spcAft>
                <a:spcPts val="600"/>
              </a:spcAft>
            </a:pPr>
            <a:r>
              <a:rPr lang="en-US" sz="4400" b="1" dirty="0">
                <a:solidFill>
                  <a:schemeClr val="tx1">
                    <a:lumMod val="75000"/>
                    <a:lumOff val="25000"/>
                  </a:schemeClr>
                </a:solidFill>
                <a:latin typeface="Corbel" panose="020B0503020204020204" pitchFamily="34" charset="0"/>
              </a:rPr>
              <a:t>Order Arrival:  Packing Slips/Lists</a:t>
            </a:r>
          </a:p>
          <a:p>
            <a:pPr marL="457200" indent="-457200">
              <a:lnSpc>
                <a:spcPts val="2800"/>
              </a:lnSpc>
              <a:spcBef>
                <a:spcPts val="0"/>
              </a:spcBef>
              <a:spcAft>
                <a:spcPts val="1200"/>
              </a:spcAft>
              <a:buFont typeface="Arial" panose="020B0604020202020204" pitchFamily="34" charset="0"/>
              <a:buChar char="•"/>
            </a:pPr>
            <a:r>
              <a:rPr lang="en-US" sz="2800" b="1" u="sng" dirty="0">
                <a:solidFill>
                  <a:srgbClr val="9E0605"/>
                </a:solidFill>
                <a:latin typeface="Corbel" panose="020B0503020204020204" pitchFamily="34" charset="0"/>
              </a:rPr>
              <a:t>Notification of Order Arrival</a:t>
            </a:r>
          </a:p>
          <a:p>
            <a:pPr marL="914400" lvl="1" indent="-457200">
              <a:lnSpc>
                <a:spcPts val="2200"/>
              </a:lnSpc>
              <a:spcAft>
                <a:spcPts val="1200"/>
              </a:spcAft>
              <a:buFont typeface="Arial" panose="020B0604020202020204" pitchFamily="34" charset="0"/>
              <a:buChar char="•"/>
            </a:pPr>
            <a:r>
              <a:rPr lang="en-US" sz="2200" i="1" dirty="0">
                <a:solidFill>
                  <a:schemeClr val="tx1">
                    <a:lumMod val="65000"/>
                    <a:lumOff val="35000"/>
                  </a:schemeClr>
                </a:solidFill>
                <a:latin typeface="Corbel" panose="020B0503020204020204" pitchFamily="34" charset="0"/>
              </a:rPr>
              <a:t>If your order was delivered to WSU, the SES Fiscal Team will notify you when it arrives and where you can pick up your order. </a:t>
            </a:r>
          </a:p>
          <a:p>
            <a:pPr marL="914400" lvl="1" indent="-457200">
              <a:lnSpc>
                <a:spcPts val="2200"/>
              </a:lnSpc>
              <a:spcAft>
                <a:spcPts val="1200"/>
              </a:spcAft>
              <a:buFont typeface="Arial" panose="020B0604020202020204" pitchFamily="34" charset="0"/>
              <a:buChar char="•"/>
            </a:pPr>
            <a:r>
              <a:rPr lang="en-US" sz="2200" i="1" dirty="0">
                <a:solidFill>
                  <a:schemeClr val="tx1">
                    <a:lumMod val="65000"/>
                    <a:lumOff val="35000"/>
                  </a:schemeClr>
                </a:solidFill>
                <a:latin typeface="Corbel" panose="020B0503020204020204" pitchFamily="34" charset="0"/>
              </a:rPr>
              <a:t>We will attach a </a:t>
            </a:r>
            <a:r>
              <a:rPr lang="en-US" sz="2200" b="1" i="1" dirty="0">
                <a:solidFill>
                  <a:schemeClr val="tx1">
                    <a:lumMod val="65000"/>
                    <a:lumOff val="35000"/>
                  </a:schemeClr>
                </a:solidFill>
                <a:latin typeface="Corbel" panose="020B0503020204020204" pitchFamily="34" charset="0"/>
              </a:rPr>
              <a:t>packing slip/list </a:t>
            </a:r>
            <a:r>
              <a:rPr lang="en-US" sz="2200" i="1" dirty="0">
                <a:solidFill>
                  <a:schemeClr val="tx1">
                    <a:lumMod val="65000"/>
                    <a:lumOff val="35000"/>
                  </a:schemeClr>
                </a:solidFill>
                <a:latin typeface="Corbel" panose="020B0503020204020204" pitchFamily="34" charset="0"/>
              </a:rPr>
              <a:t>to your order (or a copy of the order).  </a:t>
            </a:r>
          </a:p>
          <a:p>
            <a:pPr marL="914400" lvl="1" indent="-457200">
              <a:lnSpc>
                <a:spcPts val="2200"/>
              </a:lnSpc>
              <a:spcAft>
                <a:spcPts val="1200"/>
              </a:spcAft>
              <a:buFont typeface="Arial" panose="020B0604020202020204" pitchFamily="34" charset="0"/>
              <a:buChar char="•"/>
            </a:pPr>
            <a:r>
              <a:rPr lang="en-US" sz="2200" i="1" dirty="0">
                <a:solidFill>
                  <a:schemeClr val="tx1">
                    <a:lumMod val="65000"/>
                    <a:lumOff val="35000"/>
                  </a:schemeClr>
                </a:solidFill>
                <a:latin typeface="Corbel" panose="020B0503020204020204" pitchFamily="34" charset="0"/>
              </a:rPr>
              <a:t>Please sign and date the </a:t>
            </a:r>
            <a:r>
              <a:rPr lang="en-US" sz="2200" b="1" i="1" dirty="0">
                <a:solidFill>
                  <a:schemeClr val="tx1">
                    <a:lumMod val="65000"/>
                    <a:lumOff val="35000"/>
                  </a:schemeClr>
                </a:solidFill>
                <a:latin typeface="Corbel" panose="020B0503020204020204" pitchFamily="34" charset="0"/>
              </a:rPr>
              <a:t>packing slip/list</a:t>
            </a:r>
            <a:r>
              <a:rPr lang="en-US" sz="2200" i="1" dirty="0">
                <a:solidFill>
                  <a:schemeClr val="tx1">
                    <a:lumMod val="65000"/>
                    <a:lumOff val="35000"/>
                  </a:schemeClr>
                </a:solidFill>
                <a:latin typeface="Corbel" panose="020B0503020204020204" pitchFamily="34" charset="0"/>
              </a:rPr>
              <a:t>.  Add notes if something is missing or damaged. </a:t>
            </a:r>
          </a:p>
          <a:p>
            <a:pPr marL="914400" lvl="1" indent="-457200">
              <a:lnSpc>
                <a:spcPts val="2200"/>
              </a:lnSpc>
              <a:spcAft>
                <a:spcPts val="1200"/>
              </a:spcAft>
              <a:buFont typeface="Arial" panose="020B0604020202020204" pitchFamily="34" charset="0"/>
              <a:buChar char="•"/>
            </a:pPr>
            <a:r>
              <a:rPr lang="en-US" sz="2200" i="1" dirty="0">
                <a:solidFill>
                  <a:schemeClr val="tx1">
                    <a:lumMod val="65000"/>
                    <a:lumOff val="35000"/>
                  </a:schemeClr>
                </a:solidFill>
                <a:latin typeface="Corbel" panose="020B0503020204020204" pitchFamily="34" charset="0"/>
              </a:rPr>
              <a:t>Give the signed and dated </a:t>
            </a:r>
            <a:r>
              <a:rPr lang="en-US" sz="2200" b="1" i="1" dirty="0">
                <a:solidFill>
                  <a:schemeClr val="tx1">
                    <a:lumMod val="65000"/>
                    <a:lumOff val="35000"/>
                  </a:schemeClr>
                </a:solidFill>
                <a:latin typeface="Corbel" panose="020B0503020204020204" pitchFamily="34" charset="0"/>
              </a:rPr>
              <a:t>packing slip/list </a:t>
            </a:r>
            <a:r>
              <a:rPr lang="en-US" sz="2200" i="1" dirty="0">
                <a:solidFill>
                  <a:schemeClr val="tx1">
                    <a:lumMod val="65000"/>
                    <a:lumOff val="35000"/>
                  </a:schemeClr>
                </a:solidFill>
                <a:latin typeface="Corbel" panose="020B0503020204020204" pitchFamily="34" charset="0"/>
              </a:rPr>
              <a:t>it to the SES Fiscal Team member, as this confirms you received everything ordered or send it to </a:t>
            </a:r>
            <a:r>
              <a:rPr lang="en-US" sz="2200" i="1" dirty="0">
                <a:solidFill>
                  <a:schemeClr val="accent1"/>
                </a:solidFill>
                <a:latin typeface="Corbel" panose="020B0503020204020204" pitchFamily="34" charset="0"/>
                <a:hlinkClick r:id="rId3">
                  <a:extLst>
                    <a:ext uri="{A12FA001-AC4F-418D-AE19-62706E023703}">
                      <ahyp:hlinkClr xmlns:ahyp="http://schemas.microsoft.com/office/drawing/2018/hyperlinkcolor" val="tx"/>
                    </a:ext>
                  </a:extLst>
                </a:hlinkClick>
              </a:rPr>
              <a:t>getinvolved.finance@wsu.edu</a:t>
            </a:r>
            <a:r>
              <a:rPr lang="en-US" sz="2200" i="1" dirty="0">
                <a:solidFill>
                  <a:srgbClr val="9E0605"/>
                </a:solidFill>
                <a:latin typeface="Corbel" panose="020B0503020204020204" pitchFamily="34" charset="0"/>
              </a:rPr>
              <a:t>. </a:t>
            </a:r>
          </a:p>
        </p:txBody>
      </p:sp>
      <p:sp>
        <p:nvSpPr>
          <p:cNvPr id="2" name="TextBox 1">
            <a:extLst>
              <a:ext uri="{FF2B5EF4-FFF2-40B4-BE49-F238E27FC236}">
                <a16:creationId xmlns:a16="http://schemas.microsoft.com/office/drawing/2014/main" id="{0798A6DE-107C-2C21-5890-84E142D6C860}"/>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spTree>
    <p:extLst>
      <p:ext uri="{BB962C8B-B14F-4D97-AF65-F5344CB8AC3E}">
        <p14:creationId xmlns:p14="http://schemas.microsoft.com/office/powerpoint/2010/main" val="4259717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5E825-2427-54E6-14B1-4E7FA067C85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453E023-41F9-3BC6-DD7E-A74AC1DD2CCB}"/>
              </a:ext>
            </a:extLst>
          </p:cNvPr>
          <p:cNvSpPr txBox="1"/>
          <p:nvPr/>
        </p:nvSpPr>
        <p:spPr>
          <a:xfrm>
            <a:off x="292230" y="339366"/>
            <a:ext cx="11566689" cy="5698868"/>
          </a:xfrm>
          <a:prstGeom prst="rect">
            <a:avLst/>
          </a:prstGeom>
          <a:noFill/>
        </p:spPr>
        <p:txBody>
          <a:bodyPr wrap="square">
            <a:spAutoFit/>
          </a:bodyPr>
          <a:lstStyle/>
          <a:p>
            <a:pPr>
              <a:spcBef>
                <a:spcPts val="0"/>
              </a:spcBef>
              <a:spcAft>
                <a:spcPts val="1800"/>
              </a:spcAft>
            </a:pPr>
            <a:r>
              <a:rPr lang="en-US" sz="4400" b="1" dirty="0">
                <a:solidFill>
                  <a:schemeClr val="tx1">
                    <a:lumMod val="75000"/>
                    <a:lumOff val="25000"/>
                  </a:schemeClr>
                </a:solidFill>
                <a:latin typeface="Corbel" panose="020B0503020204020204" pitchFamily="34" charset="0"/>
              </a:rPr>
              <a:t>Receipts, Invoices &amp; Gratuity</a:t>
            </a:r>
          </a:p>
          <a:p>
            <a:pPr marL="457200" indent="-457200">
              <a:lnSpc>
                <a:spcPts val="2800"/>
              </a:lnSpc>
              <a:spcBef>
                <a:spcPts val="0"/>
              </a:spcBef>
              <a:spcAft>
                <a:spcPts val="1200"/>
              </a:spcAft>
              <a:buFont typeface="Arial" panose="020B0604020202020204" pitchFamily="34" charset="0"/>
              <a:buChar char="•"/>
            </a:pPr>
            <a:r>
              <a:rPr lang="en-US" sz="2800" dirty="0">
                <a:solidFill>
                  <a:srgbClr val="9E0605"/>
                </a:solidFill>
                <a:latin typeface="Corbel" panose="020B0503020204020204" pitchFamily="34" charset="0"/>
              </a:rPr>
              <a:t>Itemized </a:t>
            </a:r>
            <a:r>
              <a:rPr lang="en-US" sz="2800" b="1" u="sng" dirty="0">
                <a:solidFill>
                  <a:srgbClr val="9E0605"/>
                </a:solidFill>
                <a:latin typeface="Corbel" panose="020B0503020204020204" pitchFamily="34" charset="0"/>
              </a:rPr>
              <a:t>receipts</a:t>
            </a:r>
            <a:r>
              <a:rPr lang="en-US" sz="2800" dirty="0">
                <a:solidFill>
                  <a:srgbClr val="9E0605"/>
                </a:solidFill>
                <a:latin typeface="Corbel" panose="020B0503020204020204" pitchFamily="34" charset="0"/>
              </a:rPr>
              <a:t> or </a:t>
            </a:r>
            <a:r>
              <a:rPr lang="en-US" sz="2800" b="1" u="sng" dirty="0">
                <a:solidFill>
                  <a:srgbClr val="9E0605"/>
                </a:solidFill>
                <a:latin typeface="Corbel" panose="020B0503020204020204" pitchFamily="34" charset="0"/>
              </a:rPr>
              <a:t>invoices</a:t>
            </a:r>
            <a:r>
              <a:rPr lang="en-US" sz="2800" dirty="0">
                <a:solidFill>
                  <a:srgbClr val="9E0605"/>
                </a:solidFill>
                <a:latin typeface="Corbel" panose="020B0503020204020204" pitchFamily="34" charset="0"/>
              </a:rPr>
              <a:t> </a:t>
            </a:r>
            <a:r>
              <a:rPr lang="en-US" sz="2800" i="1" dirty="0">
                <a:solidFill>
                  <a:srgbClr val="9E0605"/>
                </a:solidFill>
                <a:latin typeface="Corbel" panose="020B0503020204020204" pitchFamily="34" charset="0"/>
              </a:rPr>
              <a:t>(showing clearly/exactly what was purchased) </a:t>
            </a:r>
            <a:r>
              <a:rPr lang="en-US" sz="2800" dirty="0">
                <a:solidFill>
                  <a:srgbClr val="9E0605"/>
                </a:solidFill>
                <a:latin typeface="Corbel" panose="020B0503020204020204" pitchFamily="34" charset="0"/>
              </a:rPr>
              <a:t>are needed for </a:t>
            </a:r>
            <a:r>
              <a:rPr lang="en-US" sz="2800" b="1" u="sng" dirty="0">
                <a:solidFill>
                  <a:srgbClr val="9E0605"/>
                </a:solidFill>
                <a:latin typeface="Corbel" panose="020B0503020204020204" pitchFamily="34" charset="0"/>
              </a:rPr>
              <a:t>ALL</a:t>
            </a:r>
            <a:r>
              <a:rPr lang="en-US" sz="2800" dirty="0">
                <a:solidFill>
                  <a:srgbClr val="9E0605"/>
                </a:solidFill>
                <a:latin typeface="Corbel" panose="020B0503020204020204" pitchFamily="34" charset="0"/>
              </a:rPr>
              <a:t> purchases/expenses. </a:t>
            </a:r>
          </a:p>
          <a:p>
            <a:pPr marL="457200" indent="-457200">
              <a:lnSpc>
                <a:spcPts val="2800"/>
              </a:lnSpc>
              <a:spcBef>
                <a:spcPts val="0"/>
              </a:spcBef>
              <a:spcAft>
                <a:spcPts val="1200"/>
              </a:spcAft>
              <a:buFont typeface="Arial" panose="020B0604020202020204" pitchFamily="34" charset="0"/>
              <a:buChar char="•"/>
            </a:pPr>
            <a:r>
              <a:rPr lang="en-US" sz="2800" b="1" dirty="0">
                <a:solidFill>
                  <a:srgbClr val="9E0605"/>
                </a:solidFill>
                <a:latin typeface="Corbel" panose="020B0503020204020204" pitchFamily="34" charset="0"/>
              </a:rPr>
              <a:t>Invoices</a:t>
            </a:r>
            <a:r>
              <a:rPr lang="en-US" sz="2800" dirty="0">
                <a:solidFill>
                  <a:srgbClr val="9E0605"/>
                </a:solidFill>
                <a:latin typeface="Corbel" panose="020B0503020204020204" pitchFamily="34" charset="0"/>
              </a:rPr>
              <a:t> need to include “WSU” or “Washington State University” and include a remit to address that matches their IRS W-9 form on file.  </a:t>
            </a:r>
          </a:p>
          <a:p>
            <a:pPr marL="457200" indent="-457200">
              <a:lnSpc>
                <a:spcPts val="2800"/>
              </a:lnSpc>
              <a:spcBef>
                <a:spcPts val="0"/>
              </a:spcBef>
              <a:spcAft>
                <a:spcPts val="1200"/>
              </a:spcAft>
              <a:buFont typeface="Arial" panose="020B0604020202020204" pitchFamily="34" charset="0"/>
              <a:buChar char="•"/>
            </a:pPr>
            <a:r>
              <a:rPr lang="en-US" sz="2800" dirty="0">
                <a:solidFill>
                  <a:srgbClr val="9E0605"/>
                </a:solidFill>
                <a:effectLst/>
                <a:latin typeface="Corbel" panose="020B0503020204020204" pitchFamily="34" charset="0"/>
                <a:ea typeface="MS Mincho" panose="02020609040205080304" pitchFamily="49" charset="-128"/>
                <a:cs typeface="Calibri" panose="020F0502020204030204" pitchFamily="34" charset="0"/>
              </a:rPr>
              <a:t>When purchasing food/beverages at a restaurant or similar supplier/vendor, we need the </a:t>
            </a:r>
            <a:r>
              <a:rPr lang="en-US" sz="2800" b="1" dirty="0">
                <a:solidFill>
                  <a:srgbClr val="9E0605"/>
                </a:solidFill>
                <a:effectLst/>
                <a:latin typeface="Corbel" panose="020B0503020204020204" pitchFamily="34" charset="0"/>
                <a:ea typeface="MS Mincho" panose="02020609040205080304" pitchFamily="49" charset="-128"/>
                <a:cs typeface="Calibri" panose="020F0502020204030204" pitchFamily="34" charset="0"/>
              </a:rPr>
              <a:t>itemized</a:t>
            </a:r>
            <a:r>
              <a:rPr lang="en-US" sz="2800" dirty="0">
                <a:solidFill>
                  <a:srgbClr val="9E0605"/>
                </a:solidFill>
                <a:effectLst/>
                <a:latin typeface="Corbel" panose="020B0503020204020204" pitchFamily="34" charset="0"/>
                <a:ea typeface="MS Mincho" panose="02020609040205080304" pitchFamily="49" charset="-128"/>
                <a:cs typeface="Calibri" panose="020F0502020204030204" pitchFamily="34" charset="0"/>
              </a:rPr>
              <a:t> receipt or invoice with the added gratuity/tip amount.</a:t>
            </a:r>
          </a:p>
          <a:p>
            <a:pPr marL="914400" lvl="1" indent="-457200">
              <a:lnSpc>
                <a:spcPts val="2200"/>
              </a:lnSpc>
              <a:spcAft>
                <a:spcPts val="600"/>
              </a:spcAft>
              <a:buFont typeface="Arial" panose="020B0604020202020204" pitchFamily="34" charset="0"/>
              <a:buChar char="•"/>
            </a:pPr>
            <a:r>
              <a:rPr lang="en-US" sz="2200"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The gratuity/tip amount can be printed/written &amp; initialed on the original </a:t>
            </a:r>
            <a:r>
              <a:rPr lang="en-US" sz="2200" b="1"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itemized</a:t>
            </a:r>
            <a:r>
              <a:rPr lang="en-US" sz="2200"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 </a:t>
            </a:r>
            <a:r>
              <a:rPr lang="en-US" sz="2200" b="1"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receipt</a:t>
            </a:r>
            <a:r>
              <a:rPr lang="en-US" sz="2200"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a:t>
            </a:r>
          </a:p>
          <a:p>
            <a:pPr marL="914400" lvl="1" indent="-457200">
              <a:lnSpc>
                <a:spcPts val="2200"/>
              </a:lnSpc>
              <a:spcAft>
                <a:spcPts val="600"/>
              </a:spcAft>
              <a:buFont typeface="Arial" panose="020B0604020202020204" pitchFamily="34" charset="0"/>
              <a:buChar char="•"/>
            </a:pPr>
            <a:r>
              <a:rPr lang="en-US" sz="2200" i="1" dirty="0">
                <a:solidFill>
                  <a:schemeClr val="tx1">
                    <a:lumMod val="65000"/>
                    <a:lumOff val="35000"/>
                  </a:schemeClr>
                </a:solidFill>
                <a:latin typeface="Corbel" panose="020B0503020204020204" pitchFamily="34" charset="0"/>
                <a:ea typeface="MS Mincho" panose="02020609040205080304" pitchFamily="49" charset="-128"/>
                <a:cs typeface="Calibri" panose="020F0502020204030204" pitchFamily="34" charset="0"/>
              </a:rPr>
              <a:t>I</a:t>
            </a:r>
            <a:r>
              <a:rPr lang="en-US" sz="2200"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f a </a:t>
            </a:r>
            <a:r>
              <a:rPr lang="en-US" sz="2200" b="1"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Pcard payment</a:t>
            </a:r>
            <a:r>
              <a:rPr lang="en-US" sz="2200"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 we need the original </a:t>
            </a:r>
            <a:r>
              <a:rPr lang="en-US" sz="2200" b="1"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itemized receipt </a:t>
            </a:r>
            <a:r>
              <a:rPr lang="en-US" sz="2200" b="1" i="1" u="sng" dirty="0">
                <a:effectLst/>
                <a:latin typeface="Corbel" panose="020B0503020204020204" pitchFamily="34" charset="0"/>
                <a:ea typeface="MS Mincho" panose="02020609040205080304" pitchFamily="49" charset="-128"/>
                <a:cs typeface="Calibri" panose="020F0502020204030204" pitchFamily="34" charset="0"/>
              </a:rPr>
              <a:t>PLUS</a:t>
            </a:r>
            <a:r>
              <a:rPr lang="en-US" sz="2200"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 the credit card receipt that shows the total amount charged with your signature)</a:t>
            </a:r>
            <a:r>
              <a:rPr lang="en-US" sz="2200"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a:t>
            </a:r>
          </a:p>
          <a:p>
            <a:pPr marL="457200" indent="-457200">
              <a:lnSpc>
                <a:spcPts val="2800"/>
              </a:lnSpc>
              <a:spcAft>
                <a:spcPts val="1200"/>
              </a:spcAft>
              <a:buFont typeface="Arial" panose="020B0604020202020204" pitchFamily="34" charset="0"/>
              <a:buChar char="•"/>
            </a:pPr>
            <a:r>
              <a:rPr lang="en-US" sz="2800" dirty="0">
                <a:solidFill>
                  <a:srgbClr val="9E0605"/>
                </a:solidFill>
                <a:latin typeface="Corbel" panose="020B0503020204020204" pitchFamily="34" charset="0"/>
              </a:rPr>
              <a:t>Email all </a:t>
            </a:r>
            <a:r>
              <a:rPr lang="en-US" sz="2800" b="1" dirty="0">
                <a:solidFill>
                  <a:srgbClr val="9E0605"/>
                </a:solidFill>
                <a:latin typeface="Corbel" panose="020B0503020204020204" pitchFamily="34" charset="0"/>
              </a:rPr>
              <a:t>receipts</a:t>
            </a:r>
            <a:r>
              <a:rPr lang="en-US" sz="2800" dirty="0">
                <a:solidFill>
                  <a:srgbClr val="9E0605"/>
                </a:solidFill>
                <a:latin typeface="Corbel" panose="020B0503020204020204" pitchFamily="34" charset="0"/>
              </a:rPr>
              <a:t> and </a:t>
            </a:r>
            <a:r>
              <a:rPr lang="en-US" sz="2800" b="1" dirty="0">
                <a:solidFill>
                  <a:srgbClr val="9E0605"/>
                </a:solidFill>
                <a:latin typeface="Corbel" panose="020B0503020204020204" pitchFamily="34" charset="0"/>
              </a:rPr>
              <a:t>invoices</a:t>
            </a:r>
            <a:r>
              <a:rPr lang="en-US" sz="2800" dirty="0">
                <a:solidFill>
                  <a:srgbClr val="9E0605"/>
                </a:solidFill>
                <a:latin typeface="Corbel" panose="020B0503020204020204" pitchFamily="34" charset="0"/>
              </a:rPr>
              <a:t> to </a:t>
            </a:r>
            <a:r>
              <a:rPr lang="en-US" sz="2800" dirty="0">
                <a:solidFill>
                  <a:schemeClr val="accent1"/>
                </a:solidFill>
                <a:latin typeface="Corbel" panose="020B0503020204020204" pitchFamily="34" charset="0"/>
                <a:hlinkClick r:id="rId3">
                  <a:extLst>
                    <a:ext uri="{A12FA001-AC4F-418D-AE19-62706E023703}">
                      <ahyp:hlinkClr xmlns:ahyp="http://schemas.microsoft.com/office/drawing/2018/hyperlinkcolor" val="tx"/>
                    </a:ext>
                  </a:extLst>
                </a:hlinkClick>
              </a:rPr>
              <a:t>getinvolved.finance@wsu.edu</a:t>
            </a:r>
            <a:r>
              <a:rPr lang="en-US" sz="2800" dirty="0">
                <a:solidFill>
                  <a:schemeClr val="accent1"/>
                </a:solidFill>
                <a:latin typeface="Corbel" panose="020B0503020204020204" pitchFamily="34" charset="0"/>
              </a:rPr>
              <a:t> </a:t>
            </a:r>
            <a:r>
              <a:rPr lang="en-US" sz="2800" b="1" u="sng" kern="100" dirty="0">
                <a:solidFill>
                  <a:srgbClr val="9E0605"/>
                </a:solidFill>
                <a:latin typeface="Corbel" panose="020B0503020204020204" pitchFamily="34" charset="0"/>
                <a:cs typeface="Times New Roman" panose="02020603050405020304" pitchFamily="18" charset="0"/>
              </a:rPr>
              <a:t>immediately</a:t>
            </a:r>
            <a:r>
              <a:rPr lang="en-US" sz="2800" kern="100" dirty="0">
                <a:solidFill>
                  <a:srgbClr val="9E0605"/>
                </a:solidFill>
                <a:effectLst/>
                <a:latin typeface="Corbel" panose="020B0503020204020204" pitchFamily="34" charset="0"/>
                <a:ea typeface="Aptos" panose="020B0004020202020204" pitchFamily="34" charset="0"/>
                <a:cs typeface="Times New Roman" panose="02020603050405020304" pitchFamily="18" charset="0"/>
              </a:rPr>
              <a:t> (no more than two business days</a:t>
            </a:r>
            <a:r>
              <a:rPr lang="en-US" sz="2800" kern="100" dirty="0">
                <a:solidFill>
                  <a:srgbClr val="9E0605"/>
                </a:solidFill>
                <a:latin typeface="Corbel" panose="020B0503020204020204" pitchFamily="34" charset="0"/>
                <a:ea typeface="Aptos" panose="020B0004020202020204" pitchFamily="34" charset="0"/>
                <a:cs typeface="Times New Roman" panose="02020603050405020304" pitchFamily="18" charset="0"/>
              </a:rPr>
              <a:t>)</a:t>
            </a:r>
            <a:r>
              <a:rPr lang="en-US" sz="2800" kern="100" dirty="0">
                <a:solidFill>
                  <a:srgbClr val="9E0605"/>
                </a:solidFill>
                <a:effectLst/>
                <a:latin typeface="Corbel" panose="020B0503020204020204" pitchFamily="34" charset="0"/>
                <a:ea typeface="Aptos" panose="020B0004020202020204" pitchFamily="34" charset="0"/>
                <a:cs typeface="Times New Roman" panose="02020603050405020304" pitchFamily="18" charset="0"/>
              </a:rPr>
              <a:t> after the event.</a:t>
            </a:r>
            <a:endParaRPr lang="en-US" sz="2800" dirty="0">
              <a:solidFill>
                <a:srgbClr val="9E0605"/>
              </a:solidFill>
              <a:latin typeface="Corbel" panose="020B0503020204020204" pitchFamily="34" charset="0"/>
            </a:endParaRPr>
          </a:p>
        </p:txBody>
      </p:sp>
      <p:sp>
        <p:nvSpPr>
          <p:cNvPr id="2" name="TextBox 1">
            <a:extLst>
              <a:ext uri="{FF2B5EF4-FFF2-40B4-BE49-F238E27FC236}">
                <a16:creationId xmlns:a16="http://schemas.microsoft.com/office/drawing/2014/main" id="{A1303477-58E1-A054-A75B-CFE83C91D8A3}"/>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spTree>
    <p:extLst>
      <p:ext uri="{BB962C8B-B14F-4D97-AF65-F5344CB8AC3E}">
        <p14:creationId xmlns:p14="http://schemas.microsoft.com/office/powerpoint/2010/main" val="3987090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A1DAA1-20DF-F648-0BD5-C616ED1A383C}"/>
              </a:ext>
            </a:extLst>
          </p:cNvPr>
          <p:cNvSpPr txBox="1"/>
          <p:nvPr/>
        </p:nvSpPr>
        <p:spPr>
          <a:xfrm>
            <a:off x="150829" y="339363"/>
            <a:ext cx="11877773" cy="5518306"/>
          </a:xfrm>
          <a:prstGeom prst="rect">
            <a:avLst/>
          </a:prstGeom>
          <a:noFill/>
        </p:spPr>
        <p:txBody>
          <a:bodyPr wrap="square" rtlCol="0">
            <a:spAutoFit/>
          </a:bodyPr>
          <a:lstStyle/>
          <a:p>
            <a:pPr>
              <a:spcAft>
                <a:spcPts val="1800"/>
              </a:spcAft>
            </a:pPr>
            <a:r>
              <a:rPr lang="en-US" sz="4400" b="1" dirty="0">
                <a:solidFill>
                  <a:schemeClr val="tx1">
                    <a:lumMod val="75000"/>
                    <a:lumOff val="25000"/>
                  </a:schemeClr>
                </a:solidFill>
                <a:latin typeface="Corbel" panose="020B0503020204020204" pitchFamily="34" charset="0"/>
              </a:rPr>
              <a:t>Prizes</a:t>
            </a:r>
          </a:p>
          <a:p>
            <a:pPr marL="342900" indent="-342900">
              <a:lnSpc>
                <a:spcPts val="2800"/>
              </a:lnSpc>
              <a:spcAft>
                <a:spcPts val="600"/>
              </a:spcAft>
              <a:buFont typeface="Arial" panose="020B0604020202020204" pitchFamily="34" charset="0"/>
              <a:buChar char="•"/>
            </a:pPr>
            <a:r>
              <a:rPr lang="en-US" sz="2800" b="1" u="sng" dirty="0">
                <a:solidFill>
                  <a:srgbClr val="9E0605"/>
                </a:solidFill>
              </a:rPr>
              <a:t>Limits &amp; Documentation</a:t>
            </a:r>
          </a:p>
          <a:p>
            <a:pPr marL="800100" lvl="1" indent="-342900">
              <a:lnSpc>
                <a:spcPts val="2200"/>
              </a:lnSpc>
              <a:spcAft>
                <a:spcPts val="600"/>
              </a:spcAft>
              <a:buFont typeface="Arial" panose="020B0604020202020204" pitchFamily="34" charset="0"/>
              <a:buChar char="•"/>
            </a:pPr>
            <a:r>
              <a:rPr lang="en-US" sz="2200" i="1" dirty="0">
                <a:solidFill>
                  <a:schemeClr val="tx1">
                    <a:lumMod val="65000"/>
                    <a:lumOff val="35000"/>
                  </a:schemeClr>
                </a:solidFill>
              </a:rPr>
              <a:t>Please check with your advisor as prize </a:t>
            </a:r>
            <a:r>
              <a:rPr lang="en-US" sz="2200" b="1" i="1" u="sng" dirty="0">
                <a:solidFill>
                  <a:schemeClr val="tx1">
                    <a:lumMod val="65000"/>
                    <a:lumOff val="35000"/>
                  </a:schemeClr>
                </a:solidFill>
              </a:rPr>
              <a:t>limits</a:t>
            </a:r>
            <a:r>
              <a:rPr lang="en-US" sz="2200" i="1" dirty="0">
                <a:solidFill>
                  <a:schemeClr val="tx1">
                    <a:lumMod val="65000"/>
                    <a:lumOff val="35000"/>
                  </a:schemeClr>
                </a:solidFill>
              </a:rPr>
              <a:t> apply!</a:t>
            </a:r>
          </a:p>
          <a:p>
            <a:pPr marL="1257300" lvl="2" indent="-342900">
              <a:lnSpc>
                <a:spcPts val="2000"/>
              </a:lnSpc>
              <a:spcAft>
                <a:spcPts val="600"/>
              </a:spcAft>
              <a:buFont typeface="Arial" panose="020B0604020202020204" pitchFamily="34" charset="0"/>
              <a:buChar char="•"/>
            </a:pPr>
            <a:r>
              <a:rPr lang="en-US" sz="2000" dirty="0"/>
              <a:t>$250 maximum amount per prize, $500 maximum amount per event, maximum number of prizes is 5 per event.  </a:t>
            </a:r>
            <a:r>
              <a:rPr lang="en-US" i="1" dirty="0">
                <a:solidFill>
                  <a:schemeClr val="tx1">
                    <a:lumMod val="65000"/>
                    <a:lumOff val="35000"/>
                  </a:schemeClr>
                </a:solidFill>
              </a:rPr>
              <a:t>Exceptions may be requested and must have written approval from Brian Shuffield or Matt Shaw.</a:t>
            </a:r>
            <a:endParaRPr lang="en-US" sz="2000" i="1" dirty="0">
              <a:solidFill>
                <a:schemeClr val="tx1">
                  <a:lumMod val="65000"/>
                  <a:lumOff val="35000"/>
                </a:schemeClr>
              </a:solidFill>
            </a:endParaRPr>
          </a:p>
          <a:p>
            <a:pPr marL="1257300" lvl="2" indent="-342900">
              <a:lnSpc>
                <a:spcPts val="2000"/>
              </a:lnSpc>
              <a:spcAft>
                <a:spcPts val="600"/>
              </a:spcAft>
              <a:buFont typeface="Arial" panose="020B0604020202020204" pitchFamily="34" charset="0"/>
              <a:buChar char="•"/>
            </a:pPr>
            <a:r>
              <a:rPr lang="en-US" sz="2000" dirty="0"/>
              <a:t>Winner documentation is required! </a:t>
            </a:r>
          </a:p>
          <a:p>
            <a:pPr marL="1257300" lvl="2" indent="-342900">
              <a:lnSpc>
                <a:spcPts val="2000"/>
              </a:lnSpc>
              <a:spcAft>
                <a:spcPts val="600"/>
              </a:spcAft>
              <a:buFont typeface="Arial" panose="020B0604020202020204" pitchFamily="34" charset="0"/>
              <a:buChar char="•"/>
            </a:pPr>
            <a:r>
              <a:rPr lang="en-US" sz="2000" dirty="0"/>
              <a:t>Gift Cards are no longer an option for purchase.</a:t>
            </a:r>
          </a:p>
          <a:p>
            <a:pPr marL="1257300" lvl="2" indent="-342900">
              <a:lnSpc>
                <a:spcPts val="2000"/>
              </a:lnSpc>
              <a:spcAft>
                <a:spcPts val="600"/>
              </a:spcAft>
              <a:buFont typeface="Arial" panose="020B0604020202020204" pitchFamily="34" charset="0"/>
              <a:buChar char="•"/>
            </a:pPr>
            <a:r>
              <a:rPr lang="en-US" sz="2000" dirty="0"/>
              <a:t>See the table on the next page to determine what documentation is needed.</a:t>
            </a:r>
          </a:p>
          <a:p>
            <a:pPr marL="800100" lvl="1" indent="-342900">
              <a:lnSpc>
                <a:spcPts val="2200"/>
              </a:lnSpc>
              <a:spcAft>
                <a:spcPts val="600"/>
              </a:spcAft>
              <a:buFont typeface="Arial" panose="020B0604020202020204" pitchFamily="34" charset="0"/>
              <a:buChar char="•"/>
            </a:pPr>
            <a:r>
              <a:rPr lang="en-US" sz="2200" i="1" dirty="0">
                <a:solidFill>
                  <a:schemeClr val="tx1">
                    <a:lumMod val="65000"/>
                    <a:lumOff val="35000"/>
                  </a:schemeClr>
                </a:solidFill>
              </a:rPr>
              <a:t>Submit your completed </a:t>
            </a:r>
            <a:r>
              <a:rPr lang="en-US" sz="2200" b="1" i="1" dirty="0">
                <a:solidFill>
                  <a:schemeClr val="tx1">
                    <a:lumMod val="65000"/>
                    <a:lumOff val="35000"/>
                  </a:schemeClr>
                </a:solidFill>
              </a:rPr>
              <a:t>Purchase Request</a:t>
            </a:r>
            <a:r>
              <a:rPr lang="en-US" sz="2200" i="1" dirty="0">
                <a:solidFill>
                  <a:schemeClr val="tx1">
                    <a:lumMod val="65000"/>
                    <a:lumOff val="35000"/>
                  </a:schemeClr>
                </a:solidFill>
              </a:rPr>
              <a:t> forms along with any other supporting documents to your advisor </a:t>
            </a:r>
            <a:r>
              <a:rPr lang="en-US" sz="2200" i="1" dirty="0">
                <a:solidFill>
                  <a:schemeClr val="tx1">
                    <a:lumMod val="65000"/>
                    <a:lumOff val="35000"/>
                  </a:schemeClr>
                </a:solidFill>
                <a:highlight>
                  <a:srgbClr val="FFFF00"/>
                </a:highlight>
              </a:rPr>
              <a:t>at least </a:t>
            </a:r>
            <a:r>
              <a:rPr lang="en-US" sz="2200" b="1" i="1" dirty="0">
                <a:solidFill>
                  <a:schemeClr val="tx1">
                    <a:lumMod val="65000"/>
                    <a:lumOff val="35000"/>
                  </a:schemeClr>
                </a:solidFill>
                <a:highlight>
                  <a:srgbClr val="FFFF00"/>
                </a:highlight>
              </a:rPr>
              <a:t>72 hours </a:t>
            </a:r>
            <a:r>
              <a:rPr lang="en-US" sz="2200" b="1" i="1" u="sng" dirty="0">
                <a:solidFill>
                  <a:schemeClr val="tx1">
                    <a:lumMod val="65000"/>
                    <a:lumOff val="35000"/>
                  </a:schemeClr>
                </a:solidFill>
                <a:highlight>
                  <a:srgbClr val="FFFF00"/>
                </a:highlight>
              </a:rPr>
              <a:t>prior</a:t>
            </a:r>
            <a:r>
              <a:rPr lang="en-US" sz="2200" b="1" i="1" dirty="0">
                <a:solidFill>
                  <a:schemeClr val="tx1">
                    <a:lumMod val="65000"/>
                    <a:lumOff val="35000"/>
                  </a:schemeClr>
                </a:solidFill>
                <a:highlight>
                  <a:srgbClr val="FFFF00"/>
                </a:highlight>
              </a:rPr>
              <a:t> to the event or purchase date</a:t>
            </a:r>
            <a:r>
              <a:rPr lang="en-US" sz="2200" b="1" i="1" dirty="0">
                <a:solidFill>
                  <a:schemeClr val="tx1">
                    <a:lumMod val="65000"/>
                    <a:lumOff val="35000"/>
                  </a:schemeClr>
                </a:solidFill>
              </a:rPr>
              <a:t> </a:t>
            </a:r>
            <a:r>
              <a:rPr lang="en-US" sz="2000" i="1" dirty="0">
                <a:solidFill>
                  <a:schemeClr val="tx1">
                    <a:lumMod val="65000"/>
                    <a:lumOff val="35000"/>
                  </a:schemeClr>
                </a:solidFill>
                <a:effectLst/>
                <a:ea typeface="Calibri" panose="020F0502020204030204" pitchFamily="34" charset="0"/>
              </a:rPr>
              <a:t>(allow more time for online orders)</a:t>
            </a:r>
            <a:r>
              <a:rPr lang="en-US" sz="2000" b="1" i="1" dirty="0">
                <a:solidFill>
                  <a:schemeClr val="tx1">
                    <a:lumMod val="65000"/>
                    <a:lumOff val="35000"/>
                  </a:schemeClr>
                </a:solidFill>
                <a:ea typeface="Calibri" panose="020F0502020204030204" pitchFamily="34" charset="0"/>
              </a:rPr>
              <a:t>!</a:t>
            </a:r>
          </a:p>
          <a:p>
            <a:pPr marL="800100" lvl="1" indent="-342900">
              <a:lnSpc>
                <a:spcPts val="2200"/>
              </a:lnSpc>
              <a:spcAft>
                <a:spcPts val="600"/>
              </a:spcAft>
              <a:buFont typeface="Arial" panose="020B0604020202020204" pitchFamily="34" charset="0"/>
              <a:buChar char="•"/>
            </a:pPr>
            <a:r>
              <a:rPr lang="en-US" sz="2200" i="1" dirty="0">
                <a:solidFill>
                  <a:schemeClr val="tx1">
                    <a:lumMod val="65000"/>
                    <a:lumOff val="35000"/>
                  </a:schemeClr>
                </a:solidFill>
                <a:effectLst/>
                <a:latin typeface="Corbel" panose="020B0503020204020204" pitchFamily="34" charset="0"/>
                <a:ea typeface="Calibri" panose="020F0502020204030204" pitchFamily="34" charset="0"/>
              </a:rPr>
              <a:t>Your advisor will email the </a:t>
            </a:r>
            <a:r>
              <a:rPr lang="en-US" sz="2200" i="1" dirty="0">
                <a:solidFill>
                  <a:schemeClr val="tx1">
                    <a:lumMod val="65000"/>
                    <a:lumOff val="35000"/>
                  </a:schemeClr>
                </a:solidFill>
                <a:latin typeface="Corbel" panose="020B0503020204020204" pitchFamily="34" charset="0"/>
                <a:ea typeface="Calibri" panose="020F0502020204030204" pitchFamily="34" charset="0"/>
              </a:rPr>
              <a:t>approved request forms and any supporting documentation to the SES Fiscal Team at </a:t>
            </a:r>
            <a:r>
              <a:rPr lang="en-US" sz="2200" i="1" u="sng" dirty="0">
                <a:solidFill>
                  <a:schemeClr val="accent1"/>
                </a:solidFill>
                <a:latin typeface="Corbel" panose="020B0503020204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getinvolved.finance@wsu.edu</a:t>
            </a:r>
            <a:r>
              <a:rPr lang="en-US" sz="2200" i="1" dirty="0">
                <a:solidFill>
                  <a:schemeClr val="tx1">
                    <a:lumMod val="65000"/>
                    <a:lumOff val="35000"/>
                  </a:schemeClr>
                </a:solidFill>
                <a:effectLst/>
                <a:latin typeface="Corbel" panose="020B0503020204020204" pitchFamily="34" charset="0"/>
                <a:ea typeface="Calibri" panose="020F0502020204030204" pitchFamily="34" charset="0"/>
              </a:rPr>
              <a:t>. </a:t>
            </a:r>
          </a:p>
          <a:p>
            <a:pPr marL="800100" lvl="1" indent="-342900">
              <a:lnSpc>
                <a:spcPts val="2200"/>
              </a:lnSpc>
              <a:spcAft>
                <a:spcPts val="600"/>
              </a:spcAft>
              <a:buFont typeface="Arial" panose="020B0604020202020204" pitchFamily="34" charset="0"/>
              <a:buChar char="•"/>
            </a:pPr>
            <a:r>
              <a:rPr lang="en-US" sz="2200" i="1" dirty="0">
                <a:solidFill>
                  <a:schemeClr val="tx1">
                    <a:lumMod val="65000"/>
                    <a:lumOff val="35000"/>
                  </a:schemeClr>
                </a:solidFill>
              </a:rPr>
              <a:t>Scan and email all required documents (Prize Distribution Log, Substitute W-9s) to </a:t>
            </a:r>
            <a:r>
              <a:rPr lang="en-US" sz="2200" i="1" dirty="0">
                <a:solidFill>
                  <a:schemeClr val="accent1"/>
                </a:solidFill>
                <a:hlinkClick r:id="rId3">
                  <a:extLst>
                    <a:ext uri="{A12FA001-AC4F-418D-AE19-62706E023703}">
                      <ahyp:hlinkClr xmlns:ahyp="http://schemas.microsoft.com/office/drawing/2018/hyperlinkcolor" val="tx"/>
                    </a:ext>
                  </a:extLst>
                </a:hlinkClick>
              </a:rPr>
              <a:t>getinvolved.finance@wsu.edu</a:t>
            </a:r>
            <a:r>
              <a:rPr lang="en-US" sz="2200" i="1" dirty="0">
                <a:solidFill>
                  <a:schemeClr val="accent1"/>
                </a:solidFill>
              </a:rPr>
              <a:t> </a:t>
            </a:r>
            <a:r>
              <a:rPr lang="en-US" sz="2200" b="1" i="1" u="sng" dirty="0">
                <a:solidFill>
                  <a:schemeClr val="tx1">
                    <a:lumMod val="65000"/>
                    <a:lumOff val="35000"/>
                  </a:schemeClr>
                </a:solidFill>
              </a:rPr>
              <a:t>immediately</a:t>
            </a:r>
            <a:r>
              <a:rPr lang="en-US" sz="2200" i="1" dirty="0">
                <a:solidFill>
                  <a:schemeClr val="tx1">
                    <a:lumMod val="65000"/>
                    <a:lumOff val="35000"/>
                  </a:schemeClr>
                </a:solidFill>
              </a:rPr>
              <a:t> after the event.  </a:t>
            </a:r>
          </a:p>
        </p:txBody>
      </p:sp>
      <p:sp>
        <p:nvSpPr>
          <p:cNvPr id="3" name="TextBox 2">
            <a:extLst>
              <a:ext uri="{FF2B5EF4-FFF2-40B4-BE49-F238E27FC236}">
                <a16:creationId xmlns:a16="http://schemas.microsoft.com/office/drawing/2014/main" id="{34960C58-A0A0-4360-585C-A3637C429C48}"/>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spTree>
    <p:extLst>
      <p:ext uri="{BB962C8B-B14F-4D97-AF65-F5344CB8AC3E}">
        <p14:creationId xmlns:p14="http://schemas.microsoft.com/office/powerpoint/2010/main" val="1651304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8BD8D-BD44-76E7-1E98-F7D35553FEC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EC7079F-CE8B-0953-AA4F-CED0B548DBCB}"/>
              </a:ext>
            </a:extLst>
          </p:cNvPr>
          <p:cNvSpPr txBox="1"/>
          <p:nvPr/>
        </p:nvSpPr>
        <p:spPr>
          <a:xfrm>
            <a:off x="150829" y="339363"/>
            <a:ext cx="11877773" cy="2081467"/>
          </a:xfrm>
          <a:prstGeom prst="rect">
            <a:avLst/>
          </a:prstGeom>
          <a:noFill/>
        </p:spPr>
        <p:txBody>
          <a:bodyPr wrap="square" rtlCol="0">
            <a:spAutoFit/>
          </a:bodyPr>
          <a:lstStyle/>
          <a:p>
            <a:pPr>
              <a:spcAft>
                <a:spcPts val="1800"/>
              </a:spcAft>
            </a:pPr>
            <a:r>
              <a:rPr lang="en-US" sz="4400" b="1" dirty="0">
                <a:solidFill>
                  <a:schemeClr val="tx1">
                    <a:lumMod val="75000"/>
                    <a:lumOff val="25000"/>
                  </a:schemeClr>
                </a:solidFill>
                <a:latin typeface="Corbel" panose="020B0503020204020204" pitchFamily="34" charset="0"/>
              </a:rPr>
              <a:t>Documentation &amp; Limits for Prizes, etc.</a:t>
            </a:r>
          </a:p>
          <a:p>
            <a:pPr marL="461963" indent="-461963">
              <a:lnSpc>
                <a:spcPts val="2800"/>
              </a:lnSpc>
              <a:spcAft>
                <a:spcPts val="600"/>
              </a:spcAft>
              <a:buFont typeface="Arial" panose="020B0604020202020204" pitchFamily="34" charset="0"/>
              <a:buChar char="•"/>
            </a:pPr>
            <a:r>
              <a:rPr lang="en-US" sz="2800" b="1" u="sng" dirty="0">
                <a:solidFill>
                  <a:srgbClr val="9E0605"/>
                </a:solidFill>
                <a:latin typeface="Corbel" panose="020B0503020204020204" pitchFamily="34" charset="0"/>
              </a:rPr>
              <a:t>Limits</a:t>
            </a:r>
            <a:endParaRPr lang="en-US" sz="4400" b="1" u="sng" dirty="0">
              <a:solidFill>
                <a:srgbClr val="9E0605"/>
              </a:solidFill>
              <a:latin typeface="Corbel" panose="020B0503020204020204" pitchFamily="34" charset="0"/>
            </a:endParaRPr>
          </a:p>
          <a:p>
            <a:pPr marL="914400" lvl="1" indent="-457200">
              <a:lnSpc>
                <a:spcPts val="2200"/>
              </a:lnSpc>
              <a:spcAft>
                <a:spcPts val="600"/>
              </a:spcAft>
              <a:buFont typeface="Arial" panose="020B0604020202020204" pitchFamily="34" charset="0"/>
              <a:buChar char="•"/>
            </a:pPr>
            <a:r>
              <a:rPr lang="en-US" sz="2200" i="1" dirty="0">
                <a:solidFill>
                  <a:schemeClr val="tx1">
                    <a:lumMod val="65000"/>
                    <a:lumOff val="35000"/>
                  </a:schemeClr>
                </a:solidFill>
              </a:rPr>
              <a:t>Exceptions may be requested and must have written approval from Brian Shuffield or Matt Shaw.</a:t>
            </a:r>
          </a:p>
          <a:p>
            <a:pPr marL="914400" lvl="1" indent="-457200">
              <a:lnSpc>
                <a:spcPts val="2200"/>
              </a:lnSpc>
              <a:spcAft>
                <a:spcPts val="600"/>
              </a:spcAft>
              <a:buFont typeface="Arial" panose="020B0604020202020204" pitchFamily="34" charset="0"/>
              <a:buChar char="•"/>
            </a:pPr>
            <a:r>
              <a:rPr lang="en-US" sz="2200" i="1" dirty="0">
                <a:solidFill>
                  <a:schemeClr val="tx1">
                    <a:lumMod val="65000"/>
                    <a:lumOff val="35000"/>
                  </a:schemeClr>
                </a:solidFill>
              </a:rPr>
              <a:t>Not all requests to exceed these limits are allowable.</a:t>
            </a:r>
            <a:endParaRPr lang="en-US" sz="4400" b="1" dirty="0">
              <a:solidFill>
                <a:schemeClr val="tx1">
                  <a:lumMod val="75000"/>
                  <a:lumOff val="25000"/>
                </a:schemeClr>
              </a:solidFill>
              <a:latin typeface="Corbel" panose="020B0503020204020204" pitchFamily="34" charset="0"/>
            </a:endParaRPr>
          </a:p>
        </p:txBody>
      </p:sp>
      <p:pic>
        <p:nvPicPr>
          <p:cNvPr id="6" name="Picture 5">
            <a:extLst>
              <a:ext uri="{FF2B5EF4-FFF2-40B4-BE49-F238E27FC236}">
                <a16:creationId xmlns:a16="http://schemas.microsoft.com/office/drawing/2014/main" id="{F91B73DF-DE69-751C-4B6F-404BD50FACC0}"/>
              </a:ext>
            </a:extLst>
          </p:cNvPr>
          <p:cNvPicPr>
            <a:picLocks noChangeAspect="1"/>
          </p:cNvPicPr>
          <p:nvPr/>
        </p:nvPicPr>
        <p:blipFill>
          <a:blip r:embed="rId2"/>
          <a:srcRect b="13075"/>
          <a:stretch/>
        </p:blipFill>
        <p:spPr>
          <a:xfrm>
            <a:off x="2362774" y="2420830"/>
            <a:ext cx="7466453" cy="4150180"/>
          </a:xfrm>
          <a:prstGeom prst="rect">
            <a:avLst/>
          </a:prstGeom>
        </p:spPr>
      </p:pic>
      <p:sp>
        <p:nvSpPr>
          <p:cNvPr id="3" name="TextBox 2">
            <a:extLst>
              <a:ext uri="{FF2B5EF4-FFF2-40B4-BE49-F238E27FC236}">
                <a16:creationId xmlns:a16="http://schemas.microsoft.com/office/drawing/2014/main" id="{E356D780-D2DB-621F-B6EE-E0A9C769172E}"/>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spTree>
    <p:extLst>
      <p:ext uri="{BB962C8B-B14F-4D97-AF65-F5344CB8AC3E}">
        <p14:creationId xmlns:p14="http://schemas.microsoft.com/office/powerpoint/2010/main" val="3954308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6FB727-5D73-ABC1-A858-36BF1D9D05DF}"/>
              </a:ext>
            </a:extLst>
          </p:cNvPr>
          <p:cNvPicPr>
            <a:picLocks noChangeAspect="1"/>
          </p:cNvPicPr>
          <p:nvPr/>
        </p:nvPicPr>
        <p:blipFill>
          <a:blip r:embed="rId3"/>
          <a:stretch>
            <a:fillRect/>
          </a:stretch>
        </p:blipFill>
        <p:spPr>
          <a:xfrm>
            <a:off x="0" y="0"/>
            <a:ext cx="9494409" cy="6858000"/>
          </a:xfrm>
          <a:prstGeom prst="rect">
            <a:avLst/>
          </a:prstGeom>
          <a:ln>
            <a:solidFill>
              <a:schemeClr val="tx1"/>
            </a:solidFill>
          </a:ln>
        </p:spPr>
      </p:pic>
      <p:sp>
        <p:nvSpPr>
          <p:cNvPr id="2" name="TextBox 1">
            <a:extLst>
              <a:ext uri="{FF2B5EF4-FFF2-40B4-BE49-F238E27FC236}">
                <a16:creationId xmlns:a16="http://schemas.microsoft.com/office/drawing/2014/main" id="{2C52474A-6EED-95C7-4565-18AB84903ED3}"/>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sp>
        <p:nvSpPr>
          <p:cNvPr id="4" name="TextBox 3">
            <a:extLst>
              <a:ext uri="{FF2B5EF4-FFF2-40B4-BE49-F238E27FC236}">
                <a16:creationId xmlns:a16="http://schemas.microsoft.com/office/drawing/2014/main" id="{3BDEEBCF-3602-8C09-BEF3-651675C2E7DE}"/>
              </a:ext>
            </a:extLst>
          </p:cNvPr>
          <p:cNvSpPr txBox="1"/>
          <p:nvPr/>
        </p:nvSpPr>
        <p:spPr>
          <a:xfrm>
            <a:off x="9662474" y="1645886"/>
            <a:ext cx="2352742" cy="190821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b="1" u="sng" dirty="0">
                <a:solidFill>
                  <a:srgbClr val="9E0605"/>
                </a:solidFill>
              </a:rPr>
              <a:t>Form Link:  </a:t>
            </a:r>
          </a:p>
          <a:p>
            <a:endParaRPr lang="en-US" b="1" dirty="0"/>
          </a:p>
          <a:p>
            <a:r>
              <a:rPr lang="en-US" sz="2400" b="1" u="sng" dirty="0">
                <a:solidFill>
                  <a:schemeClr val="accent1"/>
                </a:solidFill>
                <a:hlinkClick r:id="rId4"/>
              </a:rPr>
              <a:t>https://getinvolved.wsu.edu/forms</a:t>
            </a:r>
            <a:endParaRPr lang="en-US" sz="2400" b="1" u="sng" dirty="0">
              <a:solidFill>
                <a:schemeClr val="accent1"/>
              </a:solidFill>
            </a:endParaRPr>
          </a:p>
        </p:txBody>
      </p:sp>
    </p:spTree>
    <p:extLst>
      <p:ext uri="{BB962C8B-B14F-4D97-AF65-F5344CB8AC3E}">
        <p14:creationId xmlns:p14="http://schemas.microsoft.com/office/powerpoint/2010/main" val="1065904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F2803-1219-D473-7F73-3AA6B8DFE86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2A265E2-0D9A-812E-5671-F9FB402C55E0}"/>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sp>
        <p:nvSpPr>
          <p:cNvPr id="5" name="TextBox 4">
            <a:extLst>
              <a:ext uri="{FF2B5EF4-FFF2-40B4-BE49-F238E27FC236}">
                <a16:creationId xmlns:a16="http://schemas.microsoft.com/office/drawing/2014/main" id="{5370A89E-8C6F-0E71-529A-F79168DD75EB}"/>
              </a:ext>
            </a:extLst>
          </p:cNvPr>
          <p:cNvSpPr txBox="1"/>
          <p:nvPr/>
        </p:nvSpPr>
        <p:spPr>
          <a:xfrm>
            <a:off x="5343590" y="1645886"/>
            <a:ext cx="6671626" cy="190821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b="1" u="sng" dirty="0">
                <a:solidFill>
                  <a:srgbClr val="9E0605"/>
                </a:solidFill>
              </a:rPr>
              <a:t>Form Link:  </a:t>
            </a:r>
          </a:p>
          <a:p>
            <a:endParaRPr lang="en-US" b="1" dirty="0"/>
          </a:p>
          <a:p>
            <a:r>
              <a:rPr lang="en-US" sz="2400" b="1" u="sng" dirty="0">
                <a:solidFill>
                  <a:schemeClr val="accent1"/>
                </a:solidFill>
                <a:hlinkClick r:id="rId3"/>
              </a:rPr>
              <a:t>https://policies.wsu.edu/prf/documents/2017/10/45-53-record-of-distribution-and-request-for-taxpayer-number-and-certification.pdf/</a:t>
            </a:r>
            <a:endParaRPr lang="en-US" sz="2400" b="1" u="sng" dirty="0">
              <a:solidFill>
                <a:schemeClr val="accent1"/>
              </a:solidFill>
            </a:endParaRPr>
          </a:p>
        </p:txBody>
      </p:sp>
      <p:pic>
        <p:nvPicPr>
          <p:cNvPr id="7" name="Picture 6">
            <a:extLst>
              <a:ext uri="{FF2B5EF4-FFF2-40B4-BE49-F238E27FC236}">
                <a16:creationId xmlns:a16="http://schemas.microsoft.com/office/drawing/2014/main" id="{F7789F58-30C1-D25C-D959-E95C807D9AAA}"/>
              </a:ext>
            </a:extLst>
          </p:cNvPr>
          <p:cNvPicPr>
            <a:picLocks noChangeAspect="1"/>
          </p:cNvPicPr>
          <p:nvPr/>
        </p:nvPicPr>
        <p:blipFill>
          <a:blip r:embed="rId4"/>
          <a:stretch>
            <a:fillRect/>
          </a:stretch>
        </p:blipFill>
        <p:spPr>
          <a:xfrm>
            <a:off x="0" y="0"/>
            <a:ext cx="5343590" cy="6858000"/>
          </a:xfrm>
          <a:prstGeom prst="rect">
            <a:avLst/>
          </a:prstGeom>
          <a:ln>
            <a:solidFill>
              <a:schemeClr val="tx1"/>
            </a:solidFill>
          </a:ln>
        </p:spPr>
      </p:pic>
    </p:spTree>
    <p:extLst>
      <p:ext uri="{BB962C8B-B14F-4D97-AF65-F5344CB8AC3E}">
        <p14:creationId xmlns:p14="http://schemas.microsoft.com/office/powerpoint/2010/main" val="2527488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74FCEA-DF3A-4A86-893B-8613554A0629}"/>
              </a:ext>
            </a:extLst>
          </p:cNvPr>
          <p:cNvSpPr txBox="1"/>
          <p:nvPr/>
        </p:nvSpPr>
        <p:spPr>
          <a:xfrm>
            <a:off x="188976" y="371193"/>
            <a:ext cx="11814048" cy="6318653"/>
          </a:xfrm>
          <a:prstGeom prst="rect">
            <a:avLst/>
          </a:prstGeom>
          <a:noFill/>
        </p:spPr>
        <p:txBody>
          <a:bodyPr wrap="square">
            <a:spAutoFit/>
          </a:bodyPr>
          <a:lstStyle/>
          <a:p>
            <a:pPr marL="0" marR="0">
              <a:lnSpc>
                <a:spcPct val="90000"/>
              </a:lnSpc>
              <a:spcBef>
                <a:spcPct val="0"/>
              </a:spcBef>
              <a:spcAft>
                <a:spcPts val="1800"/>
              </a:spcAft>
            </a:pPr>
            <a:r>
              <a:rPr lang="en-US" sz="4400" b="1" spc="-150" dirty="0">
                <a:solidFill>
                  <a:schemeClr val="tx1">
                    <a:lumMod val="75000"/>
                    <a:lumOff val="25000"/>
                  </a:schemeClr>
                </a:solidFill>
                <a:latin typeface="Corbel" panose="020B0503020204020204" pitchFamily="34" charset="0"/>
                <a:ea typeface="+mj-ea"/>
                <a:cs typeface="Calibri" panose="020F0502020204030204" pitchFamily="34" charset="0"/>
              </a:rPr>
              <a:t>Approvals &amp; Deadlines!  -  </a:t>
            </a:r>
            <a:r>
              <a:rPr lang="en-US" sz="3600" b="1" i="1" spc="-150" dirty="0">
                <a:solidFill>
                  <a:schemeClr val="tx1">
                    <a:lumMod val="75000"/>
                    <a:lumOff val="25000"/>
                  </a:schemeClr>
                </a:solidFill>
                <a:latin typeface="Corbel" panose="020B0503020204020204" pitchFamily="34" charset="0"/>
                <a:ea typeface="+mj-ea"/>
                <a:cs typeface="Calibri" panose="020F0502020204030204" pitchFamily="34" charset="0"/>
              </a:rPr>
              <a:t>Please plan ahead!  </a:t>
            </a:r>
          </a:p>
          <a:p>
            <a:pPr marL="342900" indent="-342900">
              <a:lnSpc>
                <a:spcPts val="2000"/>
              </a:lnSpc>
              <a:spcAft>
                <a:spcPts val="1200"/>
              </a:spcAft>
              <a:buFont typeface="Arial" panose="020B0604020202020204" pitchFamily="34" charset="0"/>
              <a:buChar char="•"/>
            </a:pPr>
            <a:r>
              <a:rPr lang="en-US" sz="2000" b="1" u="sng" dirty="0">
                <a:solidFill>
                  <a:srgbClr val="9E0605"/>
                </a:solidFill>
                <a:latin typeface="Corbel" panose="020B0503020204020204" pitchFamily="34" charset="0"/>
              </a:rPr>
              <a:t>Prior approval is required!</a:t>
            </a:r>
            <a:r>
              <a:rPr lang="en-US" sz="2000" b="1" dirty="0">
                <a:solidFill>
                  <a:srgbClr val="9E0605"/>
                </a:solidFill>
                <a:latin typeface="Corbel" panose="020B0503020204020204" pitchFamily="34" charset="0"/>
              </a:rPr>
              <a:t>  </a:t>
            </a:r>
            <a:r>
              <a:rPr lang="en-US" sz="2000" dirty="0">
                <a:solidFill>
                  <a:schemeClr val="tx1">
                    <a:lumMod val="65000"/>
                    <a:lumOff val="35000"/>
                  </a:schemeClr>
                </a:solidFill>
                <a:latin typeface="Corbel" panose="020B0503020204020204" pitchFamily="34" charset="0"/>
              </a:rPr>
              <a:t>To assure compliance with all regulations, all purchases must have the appropriate prior approval. </a:t>
            </a:r>
            <a:r>
              <a:rPr lang="en-US" sz="2000" b="1" dirty="0">
                <a:solidFill>
                  <a:schemeClr val="tx1">
                    <a:lumMod val="65000"/>
                    <a:lumOff val="35000"/>
                  </a:schemeClr>
                </a:solidFill>
                <a:highlight>
                  <a:srgbClr val="FFFF00"/>
                </a:highlight>
                <a:latin typeface="Corbel" panose="020B0503020204020204" pitchFamily="34" charset="0"/>
              </a:rPr>
              <a:t>Any person making an unauthorized purchase must assume full responsibility for that purchase.</a:t>
            </a:r>
            <a:r>
              <a:rPr lang="en-US" sz="2000" dirty="0">
                <a:solidFill>
                  <a:schemeClr val="tx1">
                    <a:lumMod val="65000"/>
                    <a:lumOff val="35000"/>
                  </a:schemeClr>
                </a:solidFill>
                <a:highlight>
                  <a:srgbClr val="FFFF00"/>
                </a:highlight>
                <a:latin typeface="Corbel" panose="020B0503020204020204" pitchFamily="34" charset="0"/>
              </a:rPr>
              <a:t>  </a:t>
            </a:r>
            <a:r>
              <a:rPr lang="en-US" sz="1600" i="1" u="sng" dirty="0">
                <a:solidFill>
                  <a:schemeClr val="tx1">
                    <a:lumMod val="65000"/>
                    <a:lumOff val="35000"/>
                  </a:schemeClr>
                </a:solidFill>
                <a:latin typeface="Corbel" panose="020B0503020204020204" pitchFamily="34" charset="0"/>
              </a:rPr>
              <a:t>(BPPM 70.01-4.1)</a:t>
            </a:r>
          </a:p>
          <a:p>
            <a:pPr marL="342900" marR="0" indent="-342900">
              <a:spcBef>
                <a:spcPts val="0"/>
              </a:spcBef>
              <a:spcAft>
                <a:spcPts val="1200"/>
              </a:spcAft>
              <a:buFont typeface="Arial" panose="020B0604020202020204" pitchFamily="34" charset="0"/>
              <a:buChar char="•"/>
            </a:pPr>
            <a:r>
              <a:rPr lang="en-US" sz="2000" b="1" u="sng" dirty="0">
                <a:solidFill>
                  <a:srgbClr val="9E0605"/>
                </a:solidFill>
                <a:latin typeface="Corbel" panose="020B0503020204020204" pitchFamily="34" charset="0"/>
              </a:rPr>
              <a:t>Deadlines for form submissions:</a:t>
            </a:r>
          </a:p>
          <a:p>
            <a:pPr marL="800100" marR="0" indent="-342900">
              <a:spcBef>
                <a:spcPts val="0"/>
              </a:spcBef>
              <a:spcAft>
                <a:spcPts val="0"/>
              </a:spcAft>
              <a:buFont typeface="Arial" panose="020B0604020202020204" pitchFamily="34" charset="0"/>
              <a:buChar char="•"/>
            </a:pPr>
            <a:r>
              <a:rPr lang="en-US" sz="2000" b="1" dirty="0">
                <a:solidFill>
                  <a:schemeClr val="tx1">
                    <a:lumMod val="65000"/>
                    <a:lumOff val="35000"/>
                  </a:schemeClr>
                </a:solidFill>
                <a:effectLst/>
                <a:latin typeface="Corbel" panose="020B0503020204020204" pitchFamily="34" charset="0"/>
                <a:ea typeface="Calibri" panose="020F0502020204030204" pitchFamily="34" charset="0"/>
              </a:rPr>
              <a:t>Purchase Requests</a:t>
            </a:r>
            <a:r>
              <a:rPr lang="en-US" sz="2000" dirty="0">
                <a:solidFill>
                  <a:schemeClr val="tx1">
                    <a:lumMod val="65000"/>
                    <a:lumOff val="35000"/>
                  </a:schemeClr>
                </a:solidFill>
                <a:effectLst/>
                <a:latin typeface="Corbel" panose="020B0503020204020204" pitchFamily="34" charset="0"/>
                <a:ea typeface="Calibri" panose="020F0502020204030204" pitchFamily="34" charset="0"/>
              </a:rPr>
              <a:t>:  </a:t>
            </a:r>
            <a:r>
              <a:rPr lang="en-US" sz="2000" i="1" dirty="0">
                <a:solidFill>
                  <a:schemeClr val="tx1">
                    <a:lumMod val="65000"/>
                    <a:lumOff val="35000"/>
                  </a:schemeClr>
                </a:solidFill>
                <a:effectLst/>
                <a:highlight>
                  <a:srgbClr val="FFFF00"/>
                </a:highlight>
                <a:latin typeface="Corbel" panose="020B0503020204020204" pitchFamily="34" charset="0"/>
                <a:ea typeface="Calibri" panose="020F0502020204030204" pitchFamily="34" charset="0"/>
              </a:rPr>
              <a:t>at least </a:t>
            </a:r>
            <a:r>
              <a:rPr lang="en-US" sz="2000" b="1" i="1" dirty="0">
                <a:solidFill>
                  <a:schemeClr val="tx1">
                    <a:lumMod val="65000"/>
                    <a:lumOff val="35000"/>
                  </a:schemeClr>
                </a:solidFill>
                <a:effectLst/>
                <a:highlight>
                  <a:srgbClr val="FFFF00"/>
                </a:highlight>
                <a:latin typeface="Corbel" panose="020B0503020204020204" pitchFamily="34" charset="0"/>
                <a:ea typeface="Calibri" panose="020F0502020204030204" pitchFamily="34" charset="0"/>
              </a:rPr>
              <a:t>72 hours</a:t>
            </a:r>
            <a:r>
              <a:rPr lang="en-US" sz="2000" b="1" i="1" dirty="0">
                <a:solidFill>
                  <a:schemeClr val="tx1">
                    <a:lumMod val="65000"/>
                    <a:lumOff val="35000"/>
                  </a:schemeClr>
                </a:solidFill>
                <a:effectLst/>
                <a:latin typeface="Corbel" panose="020B0503020204020204" pitchFamily="34" charset="0"/>
                <a:ea typeface="Calibri" panose="020F0502020204030204" pitchFamily="34" charset="0"/>
              </a:rPr>
              <a:t> </a:t>
            </a:r>
            <a:r>
              <a:rPr lang="en-US" sz="2000" i="1" dirty="0">
                <a:solidFill>
                  <a:schemeClr val="tx1">
                    <a:lumMod val="65000"/>
                    <a:lumOff val="35000"/>
                  </a:schemeClr>
                </a:solidFill>
                <a:effectLst/>
                <a:latin typeface="Corbel" panose="020B0503020204020204" pitchFamily="34" charset="0"/>
                <a:ea typeface="Calibri" panose="020F0502020204030204" pitchFamily="34" charset="0"/>
              </a:rPr>
              <a:t>prior to the event/purchase - longer for online orders </a:t>
            </a:r>
          </a:p>
          <a:p>
            <a:pPr marL="800100" indent="-342900">
              <a:buFont typeface="Arial" panose="020B0604020202020204" pitchFamily="34" charset="0"/>
              <a:buChar char="•"/>
            </a:pPr>
            <a:r>
              <a:rPr lang="en-US" sz="2000" b="1" dirty="0">
                <a:solidFill>
                  <a:schemeClr val="tx1">
                    <a:lumMod val="65000"/>
                    <a:lumOff val="35000"/>
                  </a:schemeClr>
                </a:solidFill>
                <a:latin typeface="Corbel" panose="020B0503020204020204" pitchFamily="34" charset="0"/>
                <a:ea typeface="Calibri" panose="020F0502020204030204" pitchFamily="34" charset="0"/>
              </a:rPr>
              <a:t>Prize</a:t>
            </a:r>
            <a:r>
              <a:rPr lang="en-US" sz="2000" dirty="0">
                <a:solidFill>
                  <a:schemeClr val="tx1">
                    <a:lumMod val="65000"/>
                    <a:lumOff val="35000"/>
                  </a:schemeClr>
                </a:solidFill>
                <a:latin typeface="Corbel" panose="020B0503020204020204" pitchFamily="34" charset="0"/>
                <a:ea typeface="Calibri" panose="020F0502020204030204" pitchFamily="34" charset="0"/>
              </a:rPr>
              <a:t> </a:t>
            </a:r>
            <a:r>
              <a:rPr lang="en-US" sz="2000" b="1" dirty="0">
                <a:solidFill>
                  <a:schemeClr val="tx1">
                    <a:lumMod val="65000"/>
                    <a:lumOff val="35000"/>
                  </a:schemeClr>
                </a:solidFill>
                <a:latin typeface="Corbel" panose="020B0503020204020204" pitchFamily="34" charset="0"/>
                <a:ea typeface="Calibri" panose="020F0502020204030204" pitchFamily="34" charset="0"/>
              </a:rPr>
              <a:t>Purchase Requests:  </a:t>
            </a:r>
            <a:r>
              <a:rPr lang="en-US" sz="2000" i="1" dirty="0">
                <a:solidFill>
                  <a:schemeClr val="tx1">
                    <a:lumMod val="65000"/>
                    <a:lumOff val="35000"/>
                  </a:schemeClr>
                </a:solidFill>
                <a:effectLst/>
                <a:highlight>
                  <a:srgbClr val="FFFF00"/>
                </a:highlight>
                <a:latin typeface="Corbel" panose="020B0503020204020204" pitchFamily="34" charset="0"/>
                <a:ea typeface="Calibri" panose="020F0502020204030204" pitchFamily="34" charset="0"/>
              </a:rPr>
              <a:t>at least </a:t>
            </a:r>
            <a:r>
              <a:rPr lang="en-US" sz="2000" b="1" i="1" dirty="0">
                <a:solidFill>
                  <a:schemeClr val="tx1">
                    <a:lumMod val="65000"/>
                    <a:lumOff val="35000"/>
                  </a:schemeClr>
                </a:solidFill>
                <a:highlight>
                  <a:srgbClr val="FFFF00"/>
                </a:highlight>
                <a:latin typeface="Corbel" panose="020B0503020204020204" pitchFamily="34" charset="0"/>
                <a:ea typeface="Calibri" panose="020F0502020204030204" pitchFamily="34" charset="0"/>
              </a:rPr>
              <a:t>7 business days</a:t>
            </a:r>
            <a:r>
              <a:rPr lang="en-US" sz="2000" b="1" i="1" dirty="0">
                <a:solidFill>
                  <a:schemeClr val="tx1">
                    <a:lumMod val="65000"/>
                    <a:lumOff val="35000"/>
                  </a:schemeClr>
                </a:solidFill>
                <a:latin typeface="Corbel" panose="020B0503020204020204" pitchFamily="34" charset="0"/>
                <a:ea typeface="Calibri" panose="020F0502020204030204" pitchFamily="34" charset="0"/>
              </a:rPr>
              <a:t> </a:t>
            </a:r>
            <a:r>
              <a:rPr lang="en-US" sz="2000" i="1" dirty="0">
                <a:solidFill>
                  <a:schemeClr val="tx1">
                    <a:lumMod val="65000"/>
                    <a:lumOff val="35000"/>
                  </a:schemeClr>
                </a:solidFill>
                <a:effectLst/>
                <a:latin typeface="Corbel" panose="020B0503020204020204" pitchFamily="34" charset="0"/>
                <a:ea typeface="Calibri" panose="020F0502020204030204" pitchFamily="34" charset="0"/>
              </a:rPr>
              <a:t>prior </a:t>
            </a:r>
            <a:r>
              <a:rPr lang="en-US" sz="2000" i="1" dirty="0">
                <a:solidFill>
                  <a:schemeClr val="tx1">
                    <a:lumMod val="65000"/>
                    <a:lumOff val="35000"/>
                  </a:schemeClr>
                </a:solidFill>
                <a:latin typeface="Corbel" panose="020B0503020204020204" pitchFamily="34" charset="0"/>
              </a:rPr>
              <a:t>to the event/purchase - longer for online orders </a:t>
            </a:r>
            <a:endParaRPr lang="en-US" sz="1400" i="1" dirty="0">
              <a:solidFill>
                <a:schemeClr val="tx1">
                  <a:lumMod val="65000"/>
                  <a:lumOff val="35000"/>
                </a:schemeClr>
              </a:solidFill>
              <a:latin typeface="Corbel" panose="020B0503020204020204" pitchFamily="34" charset="0"/>
            </a:endParaRPr>
          </a:p>
          <a:p>
            <a:pPr marL="800100" marR="0" indent="-342900">
              <a:spcBef>
                <a:spcPts val="0"/>
              </a:spcBef>
              <a:spcAft>
                <a:spcPts val="0"/>
              </a:spcAft>
              <a:buFont typeface="Arial" panose="020B0604020202020204" pitchFamily="34" charset="0"/>
              <a:buChar char="•"/>
            </a:pPr>
            <a:r>
              <a:rPr lang="en-US" sz="2000" b="1" dirty="0">
                <a:solidFill>
                  <a:schemeClr val="tx1">
                    <a:lumMod val="65000"/>
                    <a:lumOff val="35000"/>
                  </a:schemeClr>
                </a:solidFill>
                <a:effectLst/>
                <a:latin typeface="Corbel" panose="020B0503020204020204" pitchFamily="34" charset="0"/>
                <a:ea typeface="Calibri" panose="020F0502020204030204" pitchFamily="34" charset="0"/>
              </a:rPr>
              <a:t>Contract, Performance or Speaker Requests:  </a:t>
            </a:r>
            <a:r>
              <a:rPr lang="en-US" sz="2000" i="1" dirty="0">
                <a:solidFill>
                  <a:schemeClr val="tx1">
                    <a:lumMod val="65000"/>
                    <a:lumOff val="35000"/>
                  </a:schemeClr>
                </a:solidFill>
                <a:effectLst/>
                <a:highlight>
                  <a:srgbClr val="FFFF00"/>
                </a:highlight>
                <a:latin typeface="Corbel" panose="020B0503020204020204" pitchFamily="34" charset="0"/>
                <a:ea typeface="Calibri" panose="020F0502020204030204" pitchFamily="34" charset="0"/>
              </a:rPr>
              <a:t>at least </a:t>
            </a:r>
            <a:r>
              <a:rPr lang="en-US" sz="2000" b="1" i="1" dirty="0">
                <a:solidFill>
                  <a:schemeClr val="tx1">
                    <a:lumMod val="65000"/>
                    <a:lumOff val="35000"/>
                  </a:schemeClr>
                </a:solidFill>
                <a:effectLst/>
                <a:highlight>
                  <a:srgbClr val="FFFF00"/>
                </a:highlight>
                <a:latin typeface="Corbel" panose="020B0503020204020204" pitchFamily="34" charset="0"/>
                <a:ea typeface="Calibri" panose="020F0502020204030204" pitchFamily="34" charset="0"/>
              </a:rPr>
              <a:t>4 weeks</a:t>
            </a:r>
            <a:r>
              <a:rPr lang="en-US" sz="2000" b="1" i="1" dirty="0">
                <a:solidFill>
                  <a:schemeClr val="tx1">
                    <a:lumMod val="65000"/>
                    <a:lumOff val="35000"/>
                  </a:schemeClr>
                </a:solidFill>
                <a:effectLst/>
                <a:latin typeface="Corbel" panose="020B0503020204020204" pitchFamily="34" charset="0"/>
                <a:ea typeface="Calibri" panose="020F0502020204030204" pitchFamily="34" charset="0"/>
              </a:rPr>
              <a:t> </a:t>
            </a:r>
            <a:r>
              <a:rPr lang="en-US" sz="2000" i="1" dirty="0">
                <a:solidFill>
                  <a:schemeClr val="tx1">
                    <a:lumMod val="65000"/>
                    <a:lumOff val="35000"/>
                  </a:schemeClr>
                </a:solidFill>
                <a:effectLst/>
                <a:latin typeface="Corbel" panose="020B0503020204020204" pitchFamily="34" charset="0"/>
                <a:ea typeface="Calibri" panose="020F0502020204030204" pitchFamily="34" charset="0"/>
              </a:rPr>
              <a:t>prior to event/purchase</a:t>
            </a:r>
          </a:p>
          <a:p>
            <a:pPr marL="457200" marR="0">
              <a:spcBef>
                <a:spcPts val="0"/>
              </a:spcBef>
              <a:spcAft>
                <a:spcPts val="0"/>
              </a:spcAft>
            </a:pPr>
            <a:endParaRPr lang="en-US" sz="1200" dirty="0">
              <a:solidFill>
                <a:schemeClr val="tx1">
                  <a:lumMod val="65000"/>
                  <a:lumOff val="35000"/>
                </a:schemeClr>
              </a:solidFill>
              <a:latin typeface="Corbel" panose="020B0503020204020204" pitchFamily="34" charset="0"/>
              <a:ea typeface="Calibri" panose="020F0502020204030204" pitchFamily="34" charset="0"/>
            </a:endParaRPr>
          </a:p>
          <a:p>
            <a:pPr marL="1200150" lvl="2" indent="-285750">
              <a:buFont typeface="Arial" panose="020B0604020202020204" pitchFamily="34" charset="0"/>
              <a:buChar char="•"/>
            </a:pPr>
            <a:r>
              <a:rPr lang="en-US" i="1" dirty="0">
                <a:effectLst/>
                <a:latin typeface="Corbel" panose="020B0503020204020204" pitchFamily="34" charset="0"/>
                <a:ea typeface="Calibri" panose="020F0502020204030204" pitchFamily="34" charset="0"/>
              </a:rPr>
              <a:t>NOTE:  There is a </a:t>
            </a:r>
            <a:r>
              <a:rPr lang="en-US" b="1" i="1" u="sng" dirty="0">
                <a:effectLst/>
                <a:latin typeface="Corbel" panose="020B0503020204020204" pitchFamily="34" charset="0"/>
                <a:ea typeface="Calibri" panose="020F0502020204030204" pitchFamily="34" charset="0"/>
              </a:rPr>
              <a:t>separate</a:t>
            </a:r>
            <a:r>
              <a:rPr lang="en-US" i="1" dirty="0">
                <a:effectLst/>
                <a:latin typeface="Corbel" panose="020B0503020204020204" pitchFamily="34" charset="0"/>
                <a:ea typeface="Calibri" panose="020F0502020204030204" pitchFamily="34" charset="0"/>
              </a:rPr>
              <a:t> </a:t>
            </a:r>
            <a:r>
              <a:rPr lang="en-US" b="1" i="1" u="sng" dirty="0">
                <a:effectLst/>
                <a:latin typeface="Corbel" panose="020B0503020204020204" pitchFamily="34" charset="0"/>
                <a:ea typeface="Calibri" panose="020F0502020204030204" pitchFamily="34" charset="0"/>
              </a:rPr>
              <a:t>training</a:t>
            </a:r>
            <a:r>
              <a:rPr lang="en-US" i="1" dirty="0">
                <a:effectLst/>
                <a:latin typeface="Corbel" panose="020B0503020204020204" pitchFamily="34" charset="0"/>
                <a:ea typeface="Calibri" panose="020F0502020204030204" pitchFamily="34" charset="0"/>
              </a:rPr>
              <a:t> that covers anything travel-related, (travel requests/approval, registration fees, hotel/lodging requests, motor pool rentals, airline fees, travel expenses, etc.).  Please be sure to attend!</a:t>
            </a:r>
          </a:p>
          <a:p>
            <a:pPr marR="0" algn="ctr">
              <a:spcBef>
                <a:spcPts val="0"/>
              </a:spcBef>
              <a:spcAft>
                <a:spcPts val="0"/>
              </a:spcAft>
            </a:pPr>
            <a:r>
              <a:rPr lang="en-US" sz="1800" dirty="0">
                <a:solidFill>
                  <a:schemeClr val="tx1">
                    <a:lumMod val="75000"/>
                    <a:lumOff val="25000"/>
                  </a:schemeClr>
                </a:solidFill>
                <a:effectLst/>
                <a:latin typeface="Corbel" panose="020B0503020204020204" pitchFamily="34" charset="0"/>
                <a:ea typeface="Calibri" panose="020F0502020204030204" pitchFamily="34" charset="0"/>
              </a:rPr>
              <a:t> </a:t>
            </a:r>
            <a:endParaRPr lang="en-US" sz="1200" dirty="0">
              <a:solidFill>
                <a:schemeClr val="tx1">
                  <a:lumMod val="75000"/>
                  <a:lumOff val="25000"/>
                </a:schemeClr>
              </a:solidFill>
              <a:effectLst/>
              <a:latin typeface="Corbel" panose="020B0503020204020204" pitchFamily="34" charset="0"/>
              <a:ea typeface="Calibri" panose="020F0502020204030204" pitchFamily="34" charset="0"/>
            </a:endParaRPr>
          </a:p>
          <a:p>
            <a:pPr marL="342900" marR="0" indent="-342900">
              <a:spcBef>
                <a:spcPts val="0"/>
              </a:spcBef>
              <a:spcAft>
                <a:spcPts val="0"/>
              </a:spcAft>
              <a:buFont typeface="Arial" panose="020B0604020202020204" pitchFamily="34" charset="0"/>
              <a:buChar char="•"/>
            </a:pPr>
            <a:r>
              <a:rPr lang="en-US" sz="2000" b="1" u="sng" dirty="0">
                <a:solidFill>
                  <a:srgbClr val="9E0605"/>
                </a:solidFill>
                <a:latin typeface="Corbel" panose="020B0503020204020204" pitchFamily="34" charset="0"/>
              </a:rPr>
              <a:t>Important Purchasing Information and Policies</a:t>
            </a:r>
            <a:r>
              <a:rPr lang="en-US" sz="2000" b="1" dirty="0">
                <a:solidFill>
                  <a:srgbClr val="9E0605"/>
                </a:solidFill>
                <a:latin typeface="Corbel" panose="020B0503020204020204" pitchFamily="34" charset="0"/>
              </a:rPr>
              <a:t>:  </a:t>
            </a:r>
          </a:p>
          <a:p>
            <a:pPr marL="800100" lvl="1" indent="-342900">
              <a:spcAft>
                <a:spcPts val="1200"/>
              </a:spcAft>
              <a:buFont typeface="Arial" panose="020B0604020202020204" pitchFamily="34" charset="0"/>
              <a:buChar char="•"/>
            </a:pPr>
            <a:r>
              <a:rPr lang="en-US" i="1" u="sng" dirty="0">
                <a:solidFill>
                  <a:srgbClr val="0563C1"/>
                </a:solidFill>
                <a:effectLst/>
                <a:latin typeface="Corbel" panose="020B0503020204020204" pitchFamily="34" charset="0"/>
                <a:ea typeface="Calibri" panose="020F0502020204030204" pitchFamily="34" charset="0"/>
                <a:hlinkClick r:id="rId3"/>
              </a:rPr>
              <a:t>https://getinvolved.wsu.edu/media/dw3dz0s5/purchasing-information-2025-for-forms-site.pdf</a:t>
            </a:r>
            <a:endParaRPr lang="en-US" sz="1200" i="1" u="sng" dirty="0">
              <a:solidFill>
                <a:srgbClr val="0563C1"/>
              </a:solidFill>
              <a:latin typeface="Corbel" panose="020B0503020204020204" pitchFamily="34" charset="0"/>
              <a:ea typeface="Calibri" panose="020F0502020204030204" pitchFamily="34" charset="0"/>
            </a:endParaRPr>
          </a:p>
          <a:p>
            <a:pPr marL="342900" indent="-342900">
              <a:buFont typeface="Arial" panose="020B0604020202020204" pitchFamily="34" charset="0"/>
              <a:buChar char="•"/>
            </a:pPr>
            <a:r>
              <a:rPr lang="en-US" sz="2000" b="1" u="sng" dirty="0">
                <a:solidFill>
                  <a:srgbClr val="9E0605"/>
                </a:solidFill>
                <a:latin typeface="Corbel" panose="020B0503020204020204" pitchFamily="34" charset="0"/>
              </a:rPr>
              <a:t>WSU Business Policies &amp; Procedures Manual </a:t>
            </a:r>
            <a:r>
              <a:rPr lang="en-US" sz="2000" u="sng" dirty="0">
                <a:solidFill>
                  <a:srgbClr val="9E0605"/>
                </a:solidFill>
                <a:latin typeface="Corbel" panose="020B0503020204020204" pitchFamily="34" charset="0"/>
              </a:rPr>
              <a:t>(BPPM)</a:t>
            </a:r>
            <a:r>
              <a:rPr lang="en-US" sz="2000" b="1" u="sng" dirty="0">
                <a:solidFill>
                  <a:srgbClr val="9E0605"/>
                </a:solidFill>
                <a:latin typeface="Corbel" panose="020B0503020204020204" pitchFamily="34" charset="0"/>
              </a:rPr>
              <a:t>:</a:t>
            </a:r>
          </a:p>
          <a:p>
            <a:pPr marL="742950" lvl="1" indent="-285750">
              <a:spcAft>
                <a:spcPts val="1200"/>
              </a:spcAft>
              <a:buFont typeface="Arial" panose="020B0604020202020204" pitchFamily="34" charset="0"/>
              <a:buChar char="•"/>
            </a:pPr>
            <a:r>
              <a:rPr lang="en-US" i="1" u="sng" dirty="0">
                <a:solidFill>
                  <a:srgbClr val="0563C1"/>
                </a:solidFill>
                <a:effectLst/>
                <a:latin typeface="Corbel" panose="020B0503020204020204" pitchFamily="34" charset="0"/>
                <a:ea typeface="Calibri" panose="020F0502020204030204" pitchFamily="34" charset="0"/>
                <a:hlinkClick r:id="rId4"/>
              </a:rPr>
              <a:t>https://policies.wsu.edu/prf/index/manuals/bppm-table-contents/</a:t>
            </a:r>
            <a:endParaRPr lang="en-US" i="1" dirty="0">
              <a:effectLst/>
              <a:latin typeface="Corbel" panose="020B0503020204020204" pitchFamily="34" charset="0"/>
              <a:ea typeface="Calibri" panose="020F0502020204030204" pitchFamily="34" charset="0"/>
            </a:endParaRPr>
          </a:p>
          <a:p>
            <a:pPr marL="342900" indent="-342900">
              <a:buFont typeface="Arial" panose="020B0604020202020204" pitchFamily="34" charset="0"/>
              <a:buChar char="•"/>
            </a:pPr>
            <a:r>
              <a:rPr lang="en-US" sz="2000" b="1" u="sng" dirty="0">
                <a:solidFill>
                  <a:srgbClr val="9E0605"/>
                </a:solidFill>
                <a:latin typeface="Corbel" panose="020B0503020204020204" pitchFamily="34" charset="0"/>
              </a:rPr>
              <a:t>Services &amp; Activities </a:t>
            </a:r>
            <a:r>
              <a:rPr lang="en-US" sz="2000" u="sng" dirty="0">
                <a:solidFill>
                  <a:srgbClr val="9E0605"/>
                </a:solidFill>
                <a:latin typeface="Corbel" panose="020B0503020204020204" pitchFamily="34" charset="0"/>
              </a:rPr>
              <a:t>(S&amp;A) </a:t>
            </a:r>
            <a:r>
              <a:rPr lang="en-US" sz="2000" b="1" u="sng" dirty="0">
                <a:solidFill>
                  <a:srgbClr val="9E0605"/>
                </a:solidFill>
                <a:latin typeface="Corbel" panose="020B0503020204020204" pitchFamily="34" charset="0"/>
              </a:rPr>
              <a:t>Fee Spending Guide:</a:t>
            </a:r>
          </a:p>
          <a:p>
            <a:pPr marL="742950" lvl="1" indent="-285750">
              <a:buFont typeface="Arial" panose="020B0604020202020204" pitchFamily="34" charset="0"/>
              <a:buChar char="•"/>
            </a:pPr>
            <a:r>
              <a:rPr lang="en-US" i="1" u="sng" dirty="0">
                <a:solidFill>
                  <a:srgbClr val="0563C1"/>
                </a:solidFill>
                <a:latin typeface="Corbel" panose="020B050302020402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https://budget.wsu.edu/documents/2019/06/sa-spending-guide.pdf/</a:t>
            </a:r>
            <a:endParaRPr lang="en-US" i="1" u="sng" dirty="0">
              <a:solidFill>
                <a:srgbClr val="0563C1"/>
              </a:solidFill>
              <a:latin typeface="Corbel" panose="020B0503020204020204" pitchFamily="34" charset="0"/>
              <a:ea typeface="Calibri" panose="020F0502020204030204" pitchFamily="34" charset="0"/>
            </a:endParaRPr>
          </a:p>
        </p:txBody>
      </p:sp>
      <p:sp>
        <p:nvSpPr>
          <p:cNvPr id="2" name="TextBox 1">
            <a:extLst>
              <a:ext uri="{FF2B5EF4-FFF2-40B4-BE49-F238E27FC236}">
                <a16:creationId xmlns:a16="http://schemas.microsoft.com/office/drawing/2014/main" id="{577CA6D3-3BC0-BF6B-07FB-43FFA396DF44}"/>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spTree>
    <p:extLst>
      <p:ext uri="{BB962C8B-B14F-4D97-AF65-F5344CB8AC3E}">
        <p14:creationId xmlns:p14="http://schemas.microsoft.com/office/powerpoint/2010/main" val="516329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F32B3D8-E9DD-57EC-DF1C-E923872074F5}"/>
              </a:ext>
            </a:extLst>
          </p:cNvPr>
          <p:cNvSpPr txBox="1"/>
          <p:nvPr/>
        </p:nvSpPr>
        <p:spPr>
          <a:xfrm>
            <a:off x="274949" y="330285"/>
            <a:ext cx="11642103" cy="6386364"/>
          </a:xfrm>
          <a:prstGeom prst="rect">
            <a:avLst/>
          </a:prstGeom>
          <a:noFill/>
        </p:spPr>
        <p:txBody>
          <a:bodyPr wrap="square">
            <a:spAutoFit/>
          </a:bodyPr>
          <a:lstStyle/>
          <a:p>
            <a:pPr marL="0" marR="0">
              <a:spcAft>
                <a:spcPts val="1800"/>
              </a:spcAft>
              <a:buNone/>
            </a:pPr>
            <a:r>
              <a:rPr lang="en-US" sz="4400" b="1" dirty="0">
                <a:solidFill>
                  <a:schemeClr val="tx1">
                    <a:lumMod val="75000"/>
                    <a:lumOff val="25000"/>
                  </a:schemeClr>
                </a:solidFill>
                <a:effectLst/>
                <a:latin typeface="Corbel" panose="020B0503020204020204" pitchFamily="34" charset="0"/>
                <a:ea typeface="MS Mincho" panose="02020609040205080304" pitchFamily="49" charset="-128"/>
                <a:cs typeface="Calibri" panose="020F0502020204030204" pitchFamily="34" charset="0"/>
              </a:rPr>
              <a:t>Printing and Copy Services</a:t>
            </a:r>
            <a:endParaRPr lang="en-US" sz="4400" b="1" dirty="0">
              <a:solidFill>
                <a:schemeClr val="tx1">
                  <a:lumMod val="75000"/>
                  <a:lumOff val="25000"/>
                </a:schemeClr>
              </a:solidFill>
              <a:latin typeface="Corbel" panose="020B0503020204020204" pitchFamily="34" charset="0"/>
              <a:ea typeface="MS Mincho" panose="02020609040205080304" pitchFamily="49" charset="-128"/>
              <a:cs typeface="Calibri" panose="020F0502020204030204" pitchFamily="34" charset="0"/>
            </a:endParaRPr>
          </a:p>
          <a:p>
            <a:pPr marL="461963" lvl="1" indent="-461963">
              <a:lnSpc>
                <a:spcPts val="2200"/>
              </a:lnSpc>
              <a:spcAft>
                <a:spcPts val="1200"/>
              </a:spcAft>
              <a:buFont typeface="Arial" panose="020B0604020202020204" pitchFamily="34" charset="0"/>
              <a:buChar char="•"/>
            </a:pPr>
            <a:r>
              <a:rPr lang="en-US" sz="2400" b="1" u="sng" dirty="0">
                <a:solidFill>
                  <a:srgbClr val="9E0605"/>
                </a:solidFill>
                <a:ea typeface="MS Mincho" panose="02020609040205080304" pitchFamily="49" charset="-128"/>
                <a:cs typeface="Calibri" panose="020F0502020204030204" pitchFamily="34" charset="0"/>
              </a:rPr>
              <a:t>WSU Design &amp; Printing Services</a:t>
            </a:r>
            <a:r>
              <a:rPr lang="en-US" sz="2400" dirty="0">
                <a:solidFill>
                  <a:srgbClr val="9E0605"/>
                </a:solidFill>
                <a:ea typeface="MS Mincho" panose="02020609040205080304" pitchFamily="49" charset="-128"/>
                <a:cs typeface="Calibri" panose="020F0502020204030204" pitchFamily="34" charset="0"/>
              </a:rPr>
              <a:t> and </a:t>
            </a:r>
            <a:r>
              <a:rPr lang="en-US" sz="2400" b="1" u="sng" dirty="0">
                <a:solidFill>
                  <a:srgbClr val="9E0605"/>
                </a:solidFill>
                <a:ea typeface="MS Mincho" panose="02020609040205080304" pitchFamily="49" charset="-128"/>
                <a:cs typeface="Calibri" panose="020F0502020204030204" pitchFamily="34" charset="0"/>
              </a:rPr>
              <a:t>WSU CougPrints Plus</a:t>
            </a:r>
            <a:r>
              <a:rPr lang="en-US" sz="2400" b="1" dirty="0">
                <a:solidFill>
                  <a:srgbClr val="9E0605"/>
                </a:solidFill>
                <a:ea typeface="MS Mincho" panose="02020609040205080304" pitchFamily="49" charset="-128"/>
                <a:cs typeface="Calibri" panose="020F0502020204030204" pitchFamily="34" charset="0"/>
              </a:rPr>
              <a:t> </a:t>
            </a:r>
            <a:r>
              <a:rPr lang="en-US" sz="2400" dirty="0">
                <a:solidFill>
                  <a:srgbClr val="9E0605"/>
                </a:solidFill>
                <a:ea typeface="MS Mincho" panose="02020609040205080304" pitchFamily="49" charset="-128"/>
                <a:cs typeface="Calibri" panose="020F0502020204030204" pitchFamily="34" charset="0"/>
              </a:rPr>
              <a:t>are our current suppliers for printing and related production services. </a:t>
            </a:r>
          </a:p>
          <a:p>
            <a:pPr marL="457200" lvl="2">
              <a:lnSpc>
                <a:spcPts val="1800"/>
              </a:lnSpc>
              <a:spcAft>
                <a:spcPts val="1200"/>
              </a:spcAft>
            </a:pPr>
            <a:r>
              <a:rPr lang="en-US" b="1" i="1" dirty="0">
                <a:effectLst/>
                <a:highlight>
                  <a:srgbClr val="FFFF00"/>
                </a:highlight>
                <a:ea typeface="MS Mincho" panose="02020609040205080304" pitchFamily="49" charset="-128"/>
                <a:cs typeface="Calibri" panose="020F0502020204030204" pitchFamily="34" charset="0"/>
              </a:rPr>
              <a:t>NOTE:  Services from WSU Design &amp; Printing Services may not be available after October 15, 2025 for new design requests</a:t>
            </a:r>
            <a:r>
              <a:rPr lang="en-US" b="1" i="1" dirty="0">
                <a:highlight>
                  <a:srgbClr val="FFFF00"/>
                </a:highlight>
                <a:ea typeface="MS Mincho" panose="02020609040205080304" pitchFamily="49" charset="-128"/>
                <a:cs typeface="Calibri" panose="020F0502020204030204" pitchFamily="34" charset="0"/>
              </a:rPr>
              <a:t>.  W</a:t>
            </a:r>
            <a:r>
              <a:rPr lang="en-US" b="1" i="1" dirty="0">
                <a:effectLst/>
                <a:highlight>
                  <a:srgbClr val="FFFF00"/>
                </a:highlight>
                <a:ea typeface="MS Mincho" panose="02020609040205080304" pitchFamily="49" charset="-128"/>
                <a:cs typeface="Calibri" panose="020F0502020204030204" pitchFamily="34" charset="0"/>
              </a:rPr>
              <a:t>e will update information when it becomes available.</a:t>
            </a:r>
            <a:endParaRPr lang="en-US" b="1" i="1" dirty="0">
              <a:effectLst/>
              <a:highlight>
                <a:srgbClr val="FFFF00"/>
              </a:highlight>
              <a:ea typeface="MS Mincho" panose="02020609040205080304" pitchFamily="49" charset="-128"/>
              <a:cs typeface="Times New Roman" panose="02020603050405020304" pitchFamily="18" charset="0"/>
            </a:endParaRPr>
          </a:p>
          <a:p>
            <a:pPr marL="914400" lvl="1" indent="-457200">
              <a:lnSpc>
                <a:spcPts val="2000"/>
              </a:lnSpc>
              <a:spcAft>
                <a:spcPts val="600"/>
              </a:spcAft>
              <a:buFont typeface="Arial" panose="020B0604020202020204" pitchFamily="34" charset="0"/>
              <a:buChar char="•"/>
            </a:pPr>
            <a:r>
              <a:rPr lang="en-US" sz="2000" i="1" dirty="0">
                <a:solidFill>
                  <a:schemeClr val="tx1">
                    <a:lumMod val="65000"/>
                    <a:lumOff val="35000"/>
                  </a:schemeClr>
                </a:solidFill>
                <a:effectLst/>
                <a:ea typeface="MS Mincho" panose="02020609040205080304" pitchFamily="49" charset="-128"/>
                <a:cs typeface="Calibri" panose="020F0502020204030204" pitchFamily="34" charset="0"/>
              </a:rPr>
              <a:t>WSU Design &amp; Printing Services must review and approve all printing requests to ensure compliance with state printing and procurement laws.</a:t>
            </a:r>
          </a:p>
          <a:p>
            <a:pPr marL="914400" lvl="1" indent="-457200">
              <a:lnSpc>
                <a:spcPts val="2000"/>
              </a:lnSpc>
              <a:spcAft>
                <a:spcPts val="600"/>
              </a:spcAft>
              <a:buFont typeface="Arial" panose="020B0604020202020204" pitchFamily="34" charset="0"/>
              <a:buChar char="•"/>
            </a:pPr>
            <a:r>
              <a:rPr lang="en-US" sz="2000" i="1" dirty="0">
                <a:solidFill>
                  <a:schemeClr val="tx1">
                    <a:lumMod val="65000"/>
                    <a:lumOff val="35000"/>
                  </a:schemeClr>
                </a:solidFill>
                <a:effectLst/>
                <a:ea typeface="MS Mincho" panose="02020609040205080304" pitchFamily="49" charset="-128"/>
                <a:cs typeface="Calibri" panose="020F0502020204030204" pitchFamily="34" charset="0"/>
              </a:rPr>
              <a:t>Department personnel may not send printing or estimate requests directly or electronically to outside suppliers.</a:t>
            </a:r>
          </a:p>
          <a:p>
            <a:pPr marL="914400" lvl="1" indent="-457200">
              <a:lnSpc>
                <a:spcPts val="2000"/>
              </a:lnSpc>
              <a:spcAft>
                <a:spcPts val="1200"/>
              </a:spcAft>
              <a:buFont typeface="Arial" panose="020B0604020202020204" pitchFamily="34" charset="0"/>
              <a:buChar char="•"/>
            </a:pPr>
            <a:r>
              <a:rPr lang="en-US" sz="2000" i="1" dirty="0">
                <a:solidFill>
                  <a:schemeClr val="tx1">
                    <a:lumMod val="65000"/>
                    <a:lumOff val="35000"/>
                  </a:schemeClr>
                </a:solidFill>
                <a:effectLst/>
                <a:ea typeface="MS Mincho" panose="02020609040205080304" pitchFamily="49" charset="-128"/>
                <a:cs typeface="Calibri" panose="020F0502020204030204" pitchFamily="34" charset="0"/>
              </a:rPr>
              <a:t>For items that cannot be printed at WSU or provided at a reasonable cost, a </a:t>
            </a:r>
            <a:r>
              <a:rPr lang="en-US" sz="2000" b="1" i="1" u="sng" dirty="0">
                <a:solidFill>
                  <a:schemeClr val="tx1">
                    <a:lumMod val="65000"/>
                    <a:lumOff val="35000"/>
                  </a:schemeClr>
                </a:solidFill>
                <a:effectLst/>
                <a:ea typeface="MS Mincho" panose="02020609040205080304" pitchFamily="49" charset="-128"/>
                <a:cs typeface="Calibri" panose="020F0502020204030204" pitchFamily="34" charset="0"/>
              </a:rPr>
              <a:t>written</a:t>
            </a:r>
            <a:r>
              <a:rPr lang="en-US" sz="2000" i="1" dirty="0">
                <a:solidFill>
                  <a:schemeClr val="tx1">
                    <a:lumMod val="65000"/>
                    <a:lumOff val="35000"/>
                  </a:schemeClr>
                </a:solidFill>
                <a:effectLst/>
                <a:ea typeface="MS Mincho" panose="02020609040205080304" pitchFamily="49" charset="-128"/>
                <a:cs typeface="Calibri" panose="020F0502020204030204" pitchFamily="34" charset="0"/>
              </a:rPr>
              <a:t> exception </a:t>
            </a:r>
            <a:r>
              <a:rPr lang="en-US" sz="2000" b="1" i="1" u="sng" dirty="0">
                <a:solidFill>
                  <a:schemeClr val="tx1">
                    <a:lumMod val="65000"/>
                    <a:lumOff val="35000"/>
                  </a:schemeClr>
                </a:solidFill>
                <a:effectLst/>
                <a:ea typeface="MS Mincho" panose="02020609040205080304" pitchFamily="49" charset="-128"/>
                <a:cs typeface="Calibri" panose="020F0502020204030204" pitchFamily="34" charset="0"/>
              </a:rPr>
              <a:t>must</a:t>
            </a:r>
            <a:r>
              <a:rPr lang="en-US" sz="2000" i="1" dirty="0">
                <a:solidFill>
                  <a:schemeClr val="tx1">
                    <a:lumMod val="65000"/>
                    <a:lumOff val="35000"/>
                  </a:schemeClr>
                </a:solidFill>
                <a:effectLst/>
                <a:ea typeface="MS Mincho" panose="02020609040205080304" pitchFamily="49" charset="-128"/>
                <a:cs typeface="Calibri" panose="020F0502020204030204" pitchFamily="34" charset="0"/>
              </a:rPr>
              <a:t> be obtained from the Director of WSU Design &amp; Printing Services (please attach the exception approval email to the </a:t>
            </a:r>
            <a:r>
              <a:rPr lang="en-US" sz="2000" b="1" i="1" dirty="0">
                <a:solidFill>
                  <a:schemeClr val="tx1">
                    <a:lumMod val="65000"/>
                    <a:lumOff val="35000"/>
                  </a:schemeClr>
                </a:solidFill>
                <a:effectLst/>
                <a:ea typeface="MS Mincho" panose="02020609040205080304" pitchFamily="49" charset="-128"/>
                <a:cs typeface="Calibri" panose="020F0502020204030204" pitchFamily="34" charset="0"/>
              </a:rPr>
              <a:t>Purchase Request</a:t>
            </a:r>
            <a:r>
              <a:rPr lang="en-US" sz="2000" i="1" dirty="0">
                <a:solidFill>
                  <a:schemeClr val="tx1">
                    <a:lumMod val="65000"/>
                    <a:lumOff val="35000"/>
                  </a:schemeClr>
                </a:solidFill>
                <a:effectLst/>
                <a:ea typeface="MS Mincho" panose="02020609040205080304" pitchFamily="49" charset="-128"/>
                <a:cs typeface="Calibri" panose="020F0502020204030204" pitchFamily="34" charset="0"/>
              </a:rPr>
              <a:t> form). </a:t>
            </a:r>
            <a:endParaRPr lang="en-US" sz="2000" i="1" dirty="0">
              <a:solidFill>
                <a:schemeClr val="tx1">
                  <a:lumMod val="65000"/>
                  <a:lumOff val="35000"/>
                </a:schemeClr>
              </a:solidFill>
              <a:effectLst/>
              <a:ea typeface="MS Mincho" panose="02020609040205080304" pitchFamily="49" charset="-128"/>
              <a:cs typeface="Times New Roman" panose="02020603050405020304" pitchFamily="18" charset="0"/>
            </a:endParaRPr>
          </a:p>
          <a:p>
            <a:pPr marL="461963" marR="0" indent="-461963">
              <a:lnSpc>
                <a:spcPts val="1800"/>
              </a:lnSpc>
              <a:spcAft>
                <a:spcPts val="600"/>
              </a:spcAft>
              <a:buFont typeface="Arial" panose="020B0604020202020204" pitchFamily="34" charset="0"/>
              <a:buChar char="•"/>
            </a:pPr>
            <a:r>
              <a:rPr lang="en-US" sz="2400" b="1" u="sng" dirty="0">
                <a:solidFill>
                  <a:srgbClr val="9E0605"/>
                </a:solidFill>
                <a:ea typeface="MS Mincho" panose="02020609040205080304" pitchFamily="49" charset="-128"/>
                <a:cs typeface="Calibri" panose="020F0502020204030204" pitchFamily="34" charset="0"/>
              </a:rPr>
              <a:t>In-Person Orders – WSU CougPrints Plus</a:t>
            </a:r>
            <a:r>
              <a:rPr lang="en-US" sz="2400" b="1" dirty="0">
                <a:solidFill>
                  <a:srgbClr val="9E0605"/>
                </a:solidFill>
                <a:ea typeface="MS Mincho" panose="02020609040205080304" pitchFamily="49" charset="-128"/>
                <a:cs typeface="Calibri" panose="020F0502020204030204" pitchFamily="34" charset="0"/>
              </a:rPr>
              <a:t> </a:t>
            </a:r>
            <a:r>
              <a:rPr lang="en-US" sz="1600" b="1" i="1" dirty="0">
                <a:solidFill>
                  <a:srgbClr val="9E0605"/>
                </a:solidFill>
                <a:ea typeface="MS Mincho" panose="02020609040205080304" pitchFamily="49" charset="-128"/>
                <a:cs typeface="Calibri" panose="020F0502020204030204" pitchFamily="34" charset="0"/>
              </a:rPr>
              <a:t>(CUB 80, ground floor) </a:t>
            </a:r>
            <a:endParaRPr lang="en-US" sz="2400" b="1" dirty="0">
              <a:solidFill>
                <a:srgbClr val="9E0605"/>
              </a:solidFill>
              <a:ea typeface="MS Mincho" panose="02020609040205080304" pitchFamily="49" charset="-128"/>
              <a:cs typeface="Calibri" panose="020F0502020204030204" pitchFamily="34" charset="0"/>
            </a:endParaRPr>
          </a:p>
          <a:p>
            <a:pPr marL="914400" lvl="1" indent="-457200">
              <a:lnSpc>
                <a:spcPts val="2000"/>
              </a:lnSpc>
              <a:spcAft>
                <a:spcPts val="1200"/>
              </a:spcAft>
              <a:buFont typeface="Arial" panose="020B0604020202020204" pitchFamily="34" charset="0"/>
              <a:buChar char="•"/>
            </a:pPr>
            <a:r>
              <a:rPr lang="en-US" sz="2000" i="1" dirty="0">
                <a:solidFill>
                  <a:schemeClr val="tx1">
                    <a:lumMod val="65000"/>
                    <a:lumOff val="35000"/>
                  </a:schemeClr>
                </a:solidFill>
                <a:ea typeface="MS Mincho" panose="02020609040205080304" pitchFamily="49" charset="-128"/>
                <a:cs typeface="Calibri" panose="020F0502020204030204" pitchFamily="34" charset="0"/>
              </a:rPr>
              <a:t>S</a:t>
            </a:r>
            <a:r>
              <a:rPr lang="en-US" sz="2000" i="1" dirty="0">
                <a:solidFill>
                  <a:schemeClr val="tx1">
                    <a:lumMod val="65000"/>
                    <a:lumOff val="35000"/>
                  </a:schemeClr>
                </a:solidFill>
                <a:effectLst/>
                <a:ea typeface="MS Mincho" panose="02020609040205080304" pitchFamily="49" charset="-128"/>
                <a:cs typeface="Calibri" panose="020F0502020204030204" pitchFamily="34" charset="0"/>
              </a:rPr>
              <a:t>ubmit </a:t>
            </a:r>
            <a:r>
              <a:rPr lang="en-US" sz="2000" i="1" dirty="0">
                <a:solidFill>
                  <a:schemeClr val="tx1">
                    <a:lumMod val="65000"/>
                    <a:lumOff val="35000"/>
                  </a:schemeClr>
                </a:solidFill>
                <a:ea typeface="MS Mincho" panose="02020609040205080304" pitchFamily="49" charset="-128"/>
                <a:cs typeface="Calibri" panose="020F0502020204030204" pitchFamily="34" charset="0"/>
              </a:rPr>
              <a:t>your</a:t>
            </a:r>
            <a:r>
              <a:rPr lang="en-US" sz="2000" i="1" dirty="0">
                <a:solidFill>
                  <a:schemeClr val="tx1">
                    <a:lumMod val="65000"/>
                    <a:lumOff val="35000"/>
                  </a:schemeClr>
                </a:solidFill>
                <a:effectLst/>
                <a:ea typeface="MS Mincho" panose="02020609040205080304" pitchFamily="49" charset="-128"/>
                <a:cs typeface="Calibri" panose="020F0502020204030204" pitchFamily="34" charset="0"/>
              </a:rPr>
              <a:t> completed </a:t>
            </a:r>
            <a:r>
              <a:rPr lang="en-US" sz="2000" b="1" i="1" dirty="0">
                <a:solidFill>
                  <a:schemeClr val="tx1">
                    <a:lumMod val="65000"/>
                    <a:lumOff val="35000"/>
                  </a:schemeClr>
                </a:solidFill>
                <a:effectLst/>
                <a:ea typeface="MS Mincho" panose="02020609040205080304" pitchFamily="49" charset="-128"/>
                <a:cs typeface="Calibri" panose="020F0502020204030204" pitchFamily="34" charset="0"/>
              </a:rPr>
              <a:t>Purchase Request </a:t>
            </a:r>
            <a:r>
              <a:rPr lang="en-US" sz="2000" i="1" dirty="0">
                <a:solidFill>
                  <a:schemeClr val="tx1">
                    <a:lumMod val="65000"/>
                    <a:lumOff val="35000"/>
                  </a:schemeClr>
                </a:solidFill>
                <a:effectLst/>
                <a:ea typeface="MS Mincho" panose="02020609040205080304" pitchFamily="49" charset="-128"/>
                <a:cs typeface="Calibri" panose="020F0502020204030204" pitchFamily="34" charset="0"/>
              </a:rPr>
              <a:t>forms along with any other supporting documentation to your advisor </a:t>
            </a:r>
            <a:r>
              <a:rPr lang="en-US" sz="2000" i="1" dirty="0">
                <a:solidFill>
                  <a:schemeClr val="tx1">
                    <a:lumMod val="65000"/>
                    <a:lumOff val="35000"/>
                  </a:schemeClr>
                </a:solidFill>
                <a:effectLst/>
                <a:highlight>
                  <a:srgbClr val="FFFF00"/>
                </a:highlight>
                <a:ea typeface="MS Mincho" panose="02020609040205080304" pitchFamily="49" charset="-128"/>
                <a:cs typeface="Calibri" panose="020F0502020204030204" pitchFamily="34" charset="0"/>
              </a:rPr>
              <a:t>at least </a:t>
            </a:r>
            <a:r>
              <a:rPr lang="en-US" sz="2000" b="1" i="1" dirty="0">
                <a:solidFill>
                  <a:schemeClr val="tx1">
                    <a:lumMod val="65000"/>
                    <a:lumOff val="35000"/>
                  </a:schemeClr>
                </a:solidFill>
                <a:effectLst/>
                <a:highlight>
                  <a:srgbClr val="FFFF00"/>
                </a:highlight>
                <a:ea typeface="MS Mincho" panose="02020609040205080304" pitchFamily="49" charset="-128"/>
                <a:cs typeface="Calibri" panose="020F0502020204030204" pitchFamily="34" charset="0"/>
              </a:rPr>
              <a:t>72 hours </a:t>
            </a:r>
            <a:r>
              <a:rPr lang="en-US" sz="2000" b="1" i="1" u="sng" dirty="0">
                <a:solidFill>
                  <a:schemeClr val="tx1">
                    <a:lumMod val="65000"/>
                    <a:lumOff val="35000"/>
                  </a:schemeClr>
                </a:solidFill>
                <a:effectLst/>
                <a:highlight>
                  <a:srgbClr val="FFFF00"/>
                </a:highlight>
                <a:ea typeface="MS Mincho" panose="02020609040205080304" pitchFamily="49" charset="-128"/>
                <a:cs typeface="Calibri" panose="020F0502020204030204" pitchFamily="34" charset="0"/>
              </a:rPr>
              <a:t>prior</a:t>
            </a:r>
            <a:r>
              <a:rPr lang="en-US" sz="2000" b="1" i="1" dirty="0">
                <a:solidFill>
                  <a:schemeClr val="tx1">
                    <a:lumMod val="65000"/>
                    <a:lumOff val="35000"/>
                  </a:schemeClr>
                </a:solidFill>
                <a:effectLst/>
                <a:highlight>
                  <a:srgbClr val="FFFF00"/>
                </a:highlight>
                <a:ea typeface="MS Mincho" panose="02020609040205080304" pitchFamily="49" charset="-128"/>
                <a:cs typeface="Calibri" panose="020F0502020204030204" pitchFamily="34" charset="0"/>
              </a:rPr>
              <a:t> to your event or purchase date!  </a:t>
            </a:r>
          </a:p>
          <a:p>
            <a:pPr marL="914400" lvl="1" indent="-457200">
              <a:lnSpc>
                <a:spcPts val="2000"/>
              </a:lnSpc>
              <a:spcAft>
                <a:spcPts val="600"/>
              </a:spcAft>
              <a:buFont typeface="Arial" panose="020B0604020202020204" pitchFamily="34" charset="0"/>
              <a:buChar char="•"/>
            </a:pPr>
            <a:r>
              <a:rPr lang="en-US" sz="2000" i="1" dirty="0">
                <a:solidFill>
                  <a:schemeClr val="tx1">
                    <a:lumMod val="65000"/>
                    <a:lumOff val="35000"/>
                  </a:schemeClr>
                </a:solidFill>
                <a:ea typeface="MS Mincho" panose="02020609040205080304" pitchFamily="49" charset="-128"/>
                <a:cs typeface="Calibri" panose="020F0502020204030204" pitchFamily="34" charset="0"/>
              </a:rPr>
              <a:t>Your advisor will email the approved request forms and any supporting documentation to the SES Fiscal Team at </a:t>
            </a:r>
            <a:r>
              <a:rPr lang="en-US" sz="2000" i="1" dirty="0">
                <a:ea typeface="MS Mincho" panose="02020609040205080304" pitchFamily="49" charset="-128"/>
                <a:cs typeface="Calibri" panose="020F0502020204030204" pitchFamily="34" charset="0"/>
                <a:hlinkClick r:id="rId3"/>
              </a:rPr>
              <a:t>getinvolved.finance@wsu.edu</a:t>
            </a:r>
            <a:r>
              <a:rPr lang="en-US" sz="2000" i="1" dirty="0">
                <a:ea typeface="MS Mincho" panose="02020609040205080304" pitchFamily="49" charset="-128"/>
                <a:cs typeface="Calibri" panose="020F0502020204030204" pitchFamily="34" charset="0"/>
              </a:rPr>
              <a:t>. </a:t>
            </a:r>
          </a:p>
          <a:p>
            <a:pPr marL="914400" lvl="1" indent="-457200">
              <a:lnSpc>
                <a:spcPts val="2000"/>
              </a:lnSpc>
              <a:spcAft>
                <a:spcPts val="600"/>
              </a:spcAft>
              <a:buFont typeface="Arial" panose="020B0604020202020204" pitchFamily="34" charset="0"/>
              <a:buChar char="•"/>
            </a:pPr>
            <a:r>
              <a:rPr lang="en-US" sz="2000" i="1" dirty="0">
                <a:solidFill>
                  <a:schemeClr val="tx1">
                    <a:lumMod val="65000"/>
                    <a:lumOff val="35000"/>
                  </a:schemeClr>
                </a:solidFill>
                <a:ea typeface="MS Mincho" panose="02020609040205080304" pitchFamily="49" charset="-128"/>
                <a:cs typeface="Calibri" panose="020F0502020204030204" pitchFamily="34" charset="0"/>
              </a:rPr>
              <a:t>Give the final itemized receipts to the SES Fiscal Team or email to </a:t>
            </a:r>
            <a:r>
              <a:rPr lang="en-US" sz="2000" i="1" dirty="0">
                <a:ea typeface="MS Mincho" panose="02020609040205080304" pitchFamily="49" charset="-128"/>
                <a:cs typeface="Calibri" panose="020F0502020204030204" pitchFamily="34" charset="0"/>
                <a:hlinkClick r:id="rId3"/>
              </a:rPr>
              <a:t>getinvolved.finance@wsu.edu</a:t>
            </a:r>
            <a:r>
              <a:rPr lang="en-US" sz="2000" i="1" dirty="0">
                <a:ea typeface="MS Mincho" panose="02020609040205080304" pitchFamily="49" charset="-128"/>
                <a:cs typeface="Calibri" panose="020F0502020204030204" pitchFamily="34" charset="0"/>
              </a:rPr>
              <a:t>. </a:t>
            </a:r>
            <a:endParaRPr lang="en-US" sz="1600" b="1" i="1" dirty="0">
              <a:effectLst/>
              <a:highlight>
                <a:srgbClr val="FFFF00"/>
              </a:highlight>
              <a:latin typeface="Stone Sans"/>
              <a:ea typeface="MS Mincho" panose="02020609040205080304" pitchFamily="49" charset="-128"/>
              <a:cs typeface="Times New Roman" panose="02020603050405020304" pitchFamily="18" charset="0"/>
            </a:endParaRPr>
          </a:p>
        </p:txBody>
      </p:sp>
      <p:sp>
        <p:nvSpPr>
          <p:cNvPr id="2" name="TextBox 1">
            <a:extLst>
              <a:ext uri="{FF2B5EF4-FFF2-40B4-BE49-F238E27FC236}">
                <a16:creationId xmlns:a16="http://schemas.microsoft.com/office/drawing/2014/main" id="{F7476EC7-255B-F8ED-F701-9468A79017D6}"/>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spTree>
    <p:extLst>
      <p:ext uri="{BB962C8B-B14F-4D97-AF65-F5344CB8AC3E}">
        <p14:creationId xmlns:p14="http://schemas.microsoft.com/office/powerpoint/2010/main" val="1558950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5FA14-316A-BB1C-7756-8A065F27252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C57169E-C7D4-981A-B55F-1FCFB193BAE3}"/>
              </a:ext>
            </a:extLst>
          </p:cNvPr>
          <p:cNvSpPr txBox="1"/>
          <p:nvPr/>
        </p:nvSpPr>
        <p:spPr>
          <a:xfrm>
            <a:off x="274949" y="330285"/>
            <a:ext cx="11642103" cy="6338274"/>
          </a:xfrm>
          <a:prstGeom prst="rect">
            <a:avLst/>
          </a:prstGeom>
          <a:noFill/>
        </p:spPr>
        <p:txBody>
          <a:bodyPr wrap="square">
            <a:spAutoFit/>
          </a:bodyPr>
          <a:lstStyle/>
          <a:p>
            <a:pPr>
              <a:spcAft>
                <a:spcPts val="1800"/>
              </a:spcAft>
            </a:pPr>
            <a:r>
              <a:rPr lang="en-US" sz="4400" b="1" dirty="0">
                <a:solidFill>
                  <a:schemeClr val="tx1">
                    <a:lumMod val="75000"/>
                    <a:lumOff val="25000"/>
                  </a:schemeClr>
                </a:solidFill>
                <a:effectLst/>
                <a:latin typeface="Corbel" panose="020B0503020204020204" pitchFamily="34" charset="0"/>
                <a:ea typeface="MS Mincho" panose="02020609040205080304" pitchFamily="49" charset="-128"/>
                <a:cs typeface="Calibri" panose="020F0502020204030204" pitchFamily="34" charset="0"/>
              </a:rPr>
              <a:t>Printing and Copy Services</a:t>
            </a:r>
            <a:r>
              <a:rPr lang="en-US" sz="4000" b="1" dirty="0">
                <a:solidFill>
                  <a:schemeClr val="tx1">
                    <a:lumMod val="75000"/>
                    <a:lumOff val="25000"/>
                  </a:schemeClr>
                </a:solidFill>
                <a:latin typeface="Corbel" panose="020B0503020204020204" pitchFamily="34" charset="0"/>
              </a:rPr>
              <a:t> </a:t>
            </a:r>
            <a:r>
              <a:rPr lang="en-US" sz="2000" i="1" dirty="0">
                <a:solidFill>
                  <a:schemeClr val="tx1">
                    <a:lumMod val="75000"/>
                    <a:lumOff val="25000"/>
                  </a:schemeClr>
                </a:solidFill>
                <a:latin typeface="Corbel" panose="020B0503020204020204" pitchFamily="34" charset="0"/>
              </a:rPr>
              <a:t>(cont’d)</a:t>
            </a:r>
          </a:p>
          <a:p>
            <a:pPr marL="461963" marR="0" indent="-461963">
              <a:lnSpc>
                <a:spcPts val="1800"/>
              </a:lnSpc>
              <a:spcAft>
                <a:spcPts val="1200"/>
              </a:spcAft>
              <a:buFont typeface="Arial" panose="020B0604020202020204" pitchFamily="34" charset="0"/>
              <a:buChar char="•"/>
            </a:pPr>
            <a:r>
              <a:rPr lang="en-US" sz="2400" b="1" u="sng" dirty="0">
                <a:solidFill>
                  <a:srgbClr val="9E0605"/>
                </a:solidFill>
                <a:ea typeface="MS Mincho" panose="02020609040205080304" pitchFamily="49" charset="-128"/>
                <a:cs typeface="Calibri" panose="020F0502020204030204" pitchFamily="34" charset="0"/>
              </a:rPr>
              <a:t>Online Orders</a:t>
            </a:r>
            <a:r>
              <a:rPr lang="en-US" sz="2400" b="1" dirty="0">
                <a:solidFill>
                  <a:srgbClr val="9E0605"/>
                </a:solidFill>
                <a:ea typeface="MS Mincho" panose="02020609040205080304" pitchFamily="49" charset="-128"/>
                <a:cs typeface="Calibri" panose="020F0502020204030204" pitchFamily="34" charset="0"/>
              </a:rPr>
              <a:t> </a:t>
            </a:r>
          </a:p>
          <a:p>
            <a:pPr marL="919163" lvl="1" indent="-461963">
              <a:lnSpc>
                <a:spcPts val="2000"/>
              </a:lnSpc>
              <a:spcAft>
                <a:spcPts val="600"/>
              </a:spcAft>
              <a:buFont typeface="Arial" panose="020B0604020202020204" pitchFamily="34" charset="0"/>
              <a:buChar char="•"/>
            </a:pPr>
            <a:r>
              <a:rPr lang="en-US" sz="2000" b="1" i="1" dirty="0">
                <a:solidFill>
                  <a:schemeClr val="tx1">
                    <a:lumMod val="65000"/>
                    <a:lumOff val="35000"/>
                  </a:schemeClr>
                </a:solidFill>
                <a:effectLst/>
                <a:ea typeface="MS Mincho" panose="02020609040205080304" pitchFamily="49" charset="-128"/>
                <a:cs typeface="Calibri" panose="020F0502020204030204" pitchFamily="34" charset="0"/>
              </a:rPr>
              <a:t>WSU Design &amp; Printing Services</a:t>
            </a:r>
            <a:r>
              <a:rPr lang="en-US" sz="2000" i="1" dirty="0">
                <a:solidFill>
                  <a:schemeClr val="tx1">
                    <a:lumMod val="65000"/>
                    <a:lumOff val="35000"/>
                  </a:schemeClr>
                </a:solidFill>
                <a:effectLst/>
                <a:ea typeface="MS Mincho" panose="02020609040205080304" pitchFamily="49" charset="-128"/>
                <a:cs typeface="Calibri" panose="020F0502020204030204" pitchFamily="34" charset="0"/>
              </a:rPr>
              <a:t>:  </a:t>
            </a:r>
            <a:r>
              <a:rPr lang="en-US" sz="2000" i="1" u="sng" dirty="0">
                <a:solidFill>
                  <a:srgbClr val="0563C1"/>
                </a:solidFill>
                <a:effectLst/>
                <a:ea typeface="MS Mincho" panose="02020609040205080304" pitchFamily="49" charset="-128"/>
                <a:cs typeface="Calibri" panose="020F0502020204030204" pitchFamily="34" charset="0"/>
                <a:hlinkClick r:id="rId3"/>
              </a:rPr>
              <a:t>https://staff.storefront.wsu.edu/home</a:t>
            </a:r>
            <a:endParaRPr lang="en-US" sz="2000" i="1" u="sng" dirty="0">
              <a:solidFill>
                <a:srgbClr val="0563C1"/>
              </a:solidFill>
              <a:ea typeface="MS Mincho" panose="02020609040205080304" pitchFamily="49" charset="-128"/>
              <a:cs typeface="Calibri" panose="020F0502020204030204" pitchFamily="34" charset="0"/>
            </a:endParaRPr>
          </a:p>
          <a:p>
            <a:pPr marL="914400" lvl="1" indent="-457200">
              <a:lnSpc>
                <a:spcPts val="2000"/>
              </a:lnSpc>
              <a:spcAft>
                <a:spcPts val="600"/>
              </a:spcAft>
              <a:buFont typeface="Arial" panose="020B0604020202020204" pitchFamily="34" charset="0"/>
              <a:buChar char="•"/>
            </a:pPr>
            <a:r>
              <a:rPr lang="en-US" sz="2000" b="1" i="1" dirty="0">
                <a:solidFill>
                  <a:schemeClr val="tx1">
                    <a:lumMod val="65000"/>
                    <a:lumOff val="35000"/>
                  </a:schemeClr>
                </a:solidFill>
                <a:effectLst/>
                <a:ea typeface="MS Mincho" panose="02020609040205080304" pitchFamily="49" charset="-128"/>
                <a:cs typeface="Calibri" panose="020F0502020204030204" pitchFamily="34" charset="0"/>
              </a:rPr>
              <a:t>WSU CougPrints Plus:  </a:t>
            </a:r>
            <a:r>
              <a:rPr lang="en-US" sz="2000" i="1" u="sng" dirty="0">
                <a:solidFill>
                  <a:srgbClr val="0563C1"/>
                </a:solidFill>
                <a:effectLst/>
                <a:ea typeface="MS Mincho" panose="02020609040205080304" pitchFamily="49" charset="-128"/>
                <a:cs typeface="Calibri" panose="020F0502020204030204" pitchFamily="34" charset="0"/>
                <a:hlinkClick r:id="rId4"/>
              </a:rPr>
              <a:t>https://cougprintsplus.wsu.edu/order-prints/</a:t>
            </a:r>
            <a:r>
              <a:rPr lang="en-US" sz="2000" dirty="0">
                <a:effectLst/>
                <a:ea typeface="MS Mincho" panose="02020609040205080304" pitchFamily="49" charset="-128"/>
                <a:cs typeface="Calibri" panose="020F0502020204030204" pitchFamily="34" charset="0"/>
              </a:rPr>
              <a:t> </a:t>
            </a:r>
          </a:p>
          <a:p>
            <a:pPr marL="1371600" lvl="2" indent="-457200">
              <a:lnSpc>
                <a:spcPts val="1800"/>
              </a:lnSpc>
              <a:spcAft>
                <a:spcPts val="600"/>
              </a:spcAft>
              <a:buFont typeface="Arial" panose="020B0604020202020204" pitchFamily="34" charset="0"/>
              <a:buChar char="•"/>
            </a:pPr>
            <a:r>
              <a:rPr lang="en-US" dirty="0">
                <a:effectLst/>
                <a:ea typeface="MS Mincho" panose="02020609040205080304" pitchFamily="49" charset="-128"/>
                <a:cs typeface="Calibri" panose="020F0502020204030204" pitchFamily="34" charset="0"/>
              </a:rPr>
              <a:t>Submit your completed </a:t>
            </a:r>
            <a:r>
              <a:rPr lang="en-US" b="1" dirty="0">
                <a:effectLst/>
                <a:ea typeface="MS Mincho" panose="02020609040205080304" pitchFamily="49" charset="-128"/>
                <a:cs typeface="Calibri" panose="020F0502020204030204" pitchFamily="34" charset="0"/>
              </a:rPr>
              <a:t>Purchase Request </a:t>
            </a:r>
            <a:r>
              <a:rPr lang="en-US" dirty="0">
                <a:effectLst/>
                <a:ea typeface="MS Mincho" panose="02020609040205080304" pitchFamily="49" charset="-128"/>
                <a:cs typeface="Calibri" panose="020F0502020204030204" pitchFamily="34" charset="0"/>
              </a:rPr>
              <a:t>form along with any other supporting documentation to your advisor </a:t>
            </a:r>
            <a:r>
              <a:rPr lang="en-US" dirty="0">
                <a:effectLst/>
                <a:highlight>
                  <a:srgbClr val="FFFF00"/>
                </a:highlight>
                <a:ea typeface="MS Mincho" panose="02020609040205080304" pitchFamily="49" charset="-128"/>
                <a:cs typeface="Calibri" panose="020F0502020204030204" pitchFamily="34" charset="0"/>
              </a:rPr>
              <a:t>at least </a:t>
            </a:r>
            <a:r>
              <a:rPr lang="en-US" b="1" dirty="0">
                <a:effectLst/>
                <a:highlight>
                  <a:srgbClr val="FFFF00"/>
                </a:highlight>
                <a:ea typeface="MS Mincho" panose="02020609040205080304" pitchFamily="49" charset="-128"/>
                <a:cs typeface="Calibri" panose="020F0502020204030204" pitchFamily="34" charset="0"/>
              </a:rPr>
              <a:t>72 hours </a:t>
            </a:r>
            <a:r>
              <a:rPr lang="en-US" b="1" u="sng" dirty="0">
                <a:effectLst/>
                <a:highlight>
                  <a:srgbClr val="FFFF00"/>
                </a:highlight>
                <a:ea typeface="MS Mincho" panose="02020609040205080304" pitchFamily="49" charset="-128"/>
                <a:cs typeface="Calibri" panose="020F0502020204030204" pitchFamily="34" charset="0"/>
              </a:rPr>
              <a:t>prior</a:t>
            </a:r>
            <a:r>
              <a:rPr lang="en-US" b="1" dirty="0">
                <a:effectLst/>
                <a:highlight>
                  <a:srgbClr val="FFFF00"/>
                </a:highlight>
                <a:ea typeface="MS Mincho" panose="02020609040205080304" pitchFamily="49" charset="-128"/>
                <a:cs typeface="Calibri" panose="020F0502020204030204" pitchFamily="34" charset="0"/>
              </a:rPr>
              <a:t> to your event or purchase date </a:t>
            </a:r>
            <a:r>
              <a:rPr lang="en-US" dirty="0">
                <a:effectLst/>
                <a:ea typeface="MS Mincho" panose="02020609040205080304" pitchFamily="49" charset="-128"/>
                <a:cs typeface="Calibri" panose="020F0502020204030204" pitchFamily="34" charset="0"/>
              </a:rPr>
              <a:t>--</a:t>
            </a:r>
            <a:r>
              <a:rPr lang="en-US" dirty="0">
                <a:effectLst/>
                <a:ea typeface="MS Mincho" panose="02020609040205080304" pitchFamily="49" charset="-128"/>
                <a:cs typeface="Times New Roman" panose="02020603050405020304" pitchFamily="18" charset="0"/>
              </a:rPr>
              <a:t> </a:t>
            </a:r>
            <a:r>
              <a:rPr lang="en-US" b="1" u="sng" dirty="0">
                <a:effectLst/>
                <a:ea typeface="MS Mincho" panose="02020609040205080304" pitchFamily="49" charset="-128"/>
                <a:cs typeface="Calibri" panose="020F0502020204030204" pitchFamily="34" charset="0"/>
              </a:rPr>
              <a:t>BEFORE</a:t>
            </a:r>
            <a:r>
              <a:rPr lang="en-US" b="1" dirty="0">
                <a:effectLst/>
                <a:ea typeface="MS Mincho" panose="02020609040205080304" pitchFamily="49" charset="-128"/>
                <a:cs typeface="Calibri" panose="020F0502020204030204" pitchFamily="34" charset="0"/>
              </a:rPr>
              <a:t> the order is placed</a:t>
            </a:r>
            <a:r>
              <a:rPr lang="en-US" dirty="0">
                <a:effectLst/>
                <a:ea typeface="MS Mincho" panose="02020609040205080304" pitchFamily="49" charset="-128"/>
                <a:cs typeface="Calibri" panose="020F0502020204030204" pitchFamily="34" charset="0"/>
              </a:rPr>
              <a:t>.  </a:t>
            </a:r>
          </a:p>
          <a:p>
            <a:pPr marL="1371600" lvl="2" indent="-457200">
              <a:lnSpc>
                <a:spcPts val="1800"/>
              </a:lnSpc>
              <a:spcAft>
                <a:spcPts val="600"/>
              </a:spcAft>
              <a:buFont typeface="Arial" panose="020B0604020202020204" pitchFamily="34" charset="0"/>
              <a:buChar char="•"/>
            </a:pPr>
            <a:r>
              <a:rPr lang="en-US" dirty="0">
                <a:ea typeface="MS Mincho" panose="02020609040205080304" pitchFamily="49" charset="-128"/>
                <a:cs typeface="Calibri" panose="020F0502020204030204" pitchFamily="34" charset="0"/>
              </a:rPr>
              <a:t>Your advisor will email the approved request forms and any supporting documentation to the SES Fiscal Team at </a:t>
            </a:r>
            <a:r>
              <a:rPr lang="en-US" u="sng" dirty="0">
                <a:solidFill>
                  <a:srgbClr val="0563C1"/>
                </a:solidFill>
                <a:latin typeface="Corbel" panose="020B0503020204020204" pitchFamily="34" charset="0"/>
                <a:ea typeface="MS Mincho" panose="02020609040205080304" pitchFamily="49" charset="-128"/>
                <a:cs typeface="Calibri" panose="020F0502020204030204" pitchFamily="34" charset="0"/>
                <a:hlinkClick r:id="rId5">
                  <a:extLst>
                    <a:ext uri="{A12FA001-AC4F-418D-AE19-62706E023703}">
                      <ahyp:hlinkClr xmlns:ahyp="http://schemas.microsoft.com/office/drawing/2018/hyperlinkcolor" val="tx"/>
                    </a:ext>
                  </a:extLst>
                </a:hlinkClick>
              </a:rPr>
              <a:t>getinvolved.finance@wsu.edu</a:t>
            </a:r>
            <a:r>
              <a:rPr lang="en-US" dirty="0">
                <a:ea typeface="MS Mincho" panose="02020609040205080304" pitchFamily="49" charset="-128"/>
                <a:cs typeface="Calibri" panose="020F0502020204030204" pitchFamily="34" charset="0"/>
              </a:rPr>
              <a:t>. </a:t>
            </a:r>
            <a:endParaRPr lang="en-US" dirty="0">
              <a:effectLst/>
              <a:ea typeface="MS Mincho" panose="02020609040205080304" pitchFamily="49" charset="-128"/>
              <a:cs typeface="Calibri" panose="020F0502020204030204" pitchFamily="34" charset="0"/>
            </a:endParaRPr>
          </a:p>
          <a:p>
            <a:pPr marL="1371600" lvl="2" indent="-457200">
              <a:lnSpc>
                <a:spcPts val="1800"/>
              </a:lnSpc>
              <a:spcAft>
                <a:spcPts val="1200"/>
              </a:spcAft>
              <a:buFont typeface="Arial" panose="020B0604020202020204" pitchFamily="34" charset="0"/>
              <a:buChar char="•"/>
            </a:pPr>
            <a:r>
              <a:rPr lang="en-US" b="1" u="sng" dirty="0">
                <a:effectLst/>
                <a:ea typeface="MS Mincho" panose="02020609040205080304" pitchFamily="49" charset="-128"/>
                <a:cs typeface="Calibri" panose="020F0502020204030204" pitchFamily="34" charset="0"/>
              </a:rPr>
              <a:t>Immediately</a:t>
            </a:r>
            <a:r>
              <a:rPr lang="en-US" dirty="0">
                <a:effectLst/>
                <a:ea typeface="MS Mincho" panose="02020609040205080304" pitchFamily="49" charset="-128"/>
                <a:cs typeface="Calibri" panose="020F0502020204030204" pitchFamily="34" charset="0"/>
              </a:rPr>
              <a:t> after the online order is placed, forward the order confirmation to </a:t>
            </a:r>
            <a:r>
              <a:rPr lang="en-US" u="sng" dirty="0">
                <a:solidFill>
                  <a:srgbClr val="0563C1"/>
                </a:solidFill>
                <a:latin typeface="Corbel" panose="020B0503020204020204" pitchFamily="34" charset="0"/>
                <a:ea typeface="MS Mincho" panose="02020609040205080304" pitchFamily="49" charset="-128"/>
                <a:cs typeface="Calibri" panose="020F0502020204030204" pitchFamily="34" charset="0"/>
                <a:hlinkClick r:id="rId5">
                  <a:extLst>
                    <a:ext uri="{A12FA001-AC4F-418D-AE19-62706E023703}">
                      <ahyp:hlinkClr xmlns:ahyp="http://schemas.microsoft.com/office/drawing/2018/hyperlinkcolor" val="tx"/>
                    </a:ext>
                  </a:extLst>
                </a:hlinkClick>
              </a:rPr>
              <a:t>getinvolved.finance@wsu.edu</a:t>
            </a:r>
            <a:r>
              <a:rPr lang="en-US" dirty="0">
                <a:effectLst/>
                <a:ea typeface="MS Mincho" panose="02020609040205080304" pitchFamily="49" charset="-128"/>
                <a:cs typeface="Calibri" panose="020F0502020204030204" pitchFamily="34" charset="0"/>
              </a:rPr>
              <a:t>.</a:t>
            </a:r>
            <a:endParaRPr lang="en-US" dirty="0">
              <a:effectLst/>
              <a:ea typeface="MS Mincho" panose="02020609040205080304" pitchFamily="49" charset="-128"/>
              <a:cs typeface="Times New Roman" panose="02020603050405020304" pitchFamily="18" charset="0"/>
            </a:endParaRPr>
          </a:p>
          <a:p>
            <a:pPr marL="461963" indent="-461963">
              <a:lnSpc>
                <a:spcPts val="1800"/>
              </a:lnSpc>
              <a:spcAft>
                <a:spcPts val="1200"/>
              </a:spcAft>
              <a:buFont typeface="Arial" panose="020B0604020202020204" pitchFamily="34" charset="0"/>
              <a:buChar char="•"/>
            </a:pPr>
            <a:r>
              <a:rPr lang="en-US" sz="2400" b="1" u="sng" dirty="0">
                <a:solidFill>
                  <a:srgbClr val="9E0605"/>
                </a:solidFill>
                <a:ea typeface="MS Mincho" panose="02020609040205080304" pitchFamily="49" charset="-128"/>
                <a:cs typeface="Calibri" panose="020F0502020204030204" pitchFamily="34" charset="0"/>
              </a:rPr>
              <a:t>Designs &amp; Resources</a:t>
            </a:r>
          </a:p>
          <a:p>
            <a:pPr marL="800100" lvl="1" indent="-342900">
              <a:lnSpc>
                <a:spcPts val="2000"/>
              </a:lnSpc>
              <a:spcAft>
                <a:spcPts val="600"/>
              </a:spcAft>
              <a:buFont typeface="Arial" panose="020B0604020202020204" pitchFamily="34" charset="0"/>
              <a:buChar char="•"/>
            </a:pPr>
            <a:r>
              <a:rPr lang="en-US" sz="2000"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Our </a:t>
            </a:r>
            <a:r>
              <a:rPr lang="en-US" sz="2000" b="1"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WSU Student Affairs Marketing &amp; Communications Team</a:t>
            </a:r>
            <a:r>
              <a:rPr lang="en-US" sz="2000" i="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 can assist with your designs and provide additional resources.</a:t>
            </a:r>
          </a:p>
          <a:p>
            <a:pPr marL="1371600" lvl="2" indent="-457200">
              <a:lnSpc>
                <a:spcPts val="1800"/>
              </a:lnSpc>
              <a:spcAft>
                <a:spcPts val="600"/>
              </a:spcAft>
              <a:buFont typeface="Arial" panose="020B0604020202020204" pitchFamily="34" charset="0"/>
              <a:buChar char="•"/>
            </a:pPr>
            <a:r>
              <a:rPr lang="en-US" dirty="0">
                <a:effectLst/>
                <a:latin typeface="Corbel" panose="020B0503020204020204" pitchFamily="34" charset="0"/>
                <a:ea typeface="MS Mincho" panose="02020609040205080304" pitchFamily="49" charset="-128"/>
                <a:cs typeface="Calibri" panose="020F0502020204030204" pitchFamily="34" charset="0"/>
              </a:rPr>
              <a:t>Please visit </a:t>
            </a:r>
            <a:r>
              <a:rPr lang="en-US" u="sng" dirty="0">
                <a:solidFill>
                  <a:srgbClr val="0563C1"/>
                </a:solidFill>
                <a:effectLst/>
                <a:latin typeface="Corbel" panose="020B0503020204020204" pitchFamily="34" charset="0"/>
                <a:ea typeface="MS Mincho" panose="02020609040205080304" pitchFamily="49" charset="-128"/>
                <a:cs typeface="Calibri" panose="020F0502020204030204" pitchFamily="34" charset="0"/>
                <a:hlinkClick r:id="rId6">
                  <a:extLst>
                    <a:ext uri="{A12FA001-AC4F-418D-AE19-62706E023703}">
                      <ahyp:hlinkClr xmlns:ahyp="http://schemas.microsoft.com/office/drawing/2018/hyperlinkcolor" val="tx"/>
                    </a:ext>
                  </a:extLst>
                </a:hlinkClick>
              </a:rPr>
              <a:t>https://studentaffairs.wsu.edu/who-we-are/marketing-communications/services-resources</a:t>
            </a:r>
            <a:r>
              <a:rPr lang="en-US" u="sng" dirty="0">
                <a:effectLst/>
                <a:latin typeface="Corbel" panose="020B0503020204020204" pitchFamily="34" charset="0"/>
                <a:ea typeface="MS Mincho" panose="02020609040205080304" pitchFamily="49" charset="-128"/>
                <a:cs typeface="Calibri" panose="020F0502020204030204" pitchFamily="34" charset="0"/>
                <a:hlinkClick r:id="rId6">
                  <a:extLst>
                    <a:ext uri="{A12FA001-AC4F-418D-AE19-62706E023703}">
                      <ahyp:hlinkClr xmlns:ahyp="http://schemas.microsoft.com/office/drawing/2018/hyperlinkcolor" val="tx"/>
                    </a:ext>
                  </a:extLst>
                </a:hlinkClick>
              </a:rPr>
              <a:t>/</a:t>
            </a:r>
            <a:r>
              <a:rPr lang="en-US" dirty="0">
                <a:effectLst/>
                <a:latin typeface="Corbel" panose="020B0503020204020204" pitchFamily="34" charset="0"/>
                <a:ea typeface="MS Mincho" panose="02020609040205080304" pitchFamily="49" charset="-128"/>
                <a:cs typeface="Calibri" panose="020F0502020204030204" pitchFamily="34" charset="0"/>
              </a:rPr>
              <a:t>.</a:t>
            </a:r>
          </a:p>
          <a:p>
            <a:pPr marL="1371600" lvl="2" indent="-457200">
              <a:lnSpc>
                <a:spcPts val="1800"/>
              </a:lnSpc>
              <a:spcAft>
                <a:spcPts val="600"/>
              </a:spcAft>
              <a:buFont typeface="Arial" panose="020B0604020202020204" pitchFamily="34" charset="0"/>
              <a:buChar char="•"/>
            </a:pPr>
            <a:r>
              <a:rPr lang="en-US" dirty="0">
                <a:effectLst/>
                <a:latin typeface="Corbel" panose="020B0503020204020204" pitchFamily="34" charset="0"/>
                <a:ea typeface="MS Mincho" panose="02020609040205080304" pitchFamily="49" charset="-128"/>
                <a:cs typeface="Calibri" panose="020F0502020204030204" pitchFamily="34" charset="0"/>
              </a:rPr>
              <a:t>Submit your completed </a:t>
            </a:r>
            <a:r>
              <a:rPr lang="en-US" b="1" dirty="0">
                <a:effectLst/>
                <a:latin typeface="Corbel" panose="020B0503020204020204" pitchFamily="34" charset="0"/>
                <a:ea typeface="MS Mincho" panose="02020609040205080304" pitchFamily="49" charset="-128"/>
                <a:cs typeface="Calibri" panose="020F0502020204030204" pitchFamily="34" charset="0"/>
              </a:rPr>
              <a:t>Purchase Request </a:t>
            </a:r>
            <a:r>
              <a:rPr lang="en-US" dirty="0">
                <a:effectLst/>
                <a:latin typeface="Corbel" panose="020B0503020204020204" pitchFamily="34" charset="0"/>
                <a:ea typeface="MS Mincho" panose="02020609040205080304" pitchFamily="49" charset="-128"/>
                <a:cs typeface="Calibri" panose="020F0502020204030204" pitchFamily="34" charset="0"/>
              </a:rPr>
              <a:t>form along with any other supporting documentation to your advisor </a:t>
            </a:r>
            <a:r>
              <a:rPr lang="en-US" dirty="0">
                <a:effectLst/>
                <a:highlight>
                  <a:srgbClr val="FFFF00"/>
                </a:highlight>
                <a:ea typeface="MS Mincho" panose="02020609040205080304" pitchFamily="49" charset="-128"/>
                <a:cs typeface="Calibri" panose="020F0502020204030204" pitchFamily="34" charset="0"/>
              </a:rPr>
              <a:t>at least </a:t>
            </a:r>
            <a:r>
              <a:rPr lang="en-US" b="1" dirty="0">
                <a:effectLst/>
                <a:highlight>
                  <a:srgbClr val="FFFF00"/>
                </a:highlight>
                <a:ea typeface="MS Mincho" panose="02020609040205080304" pitchFamily="49" charset="-128"/>
                <a:cs typeface="Calibri" panose="020F0502020204030204" pitchFamily="34" charset="0"/>
              </a:rPr>
              <a:t>72 hours </a:t>
            </a:r>
            <a:r>
              <a:rPr lang="en-US" b="1" u="sng" dirty="0">
                <a:effectLst/>
                <a:highlight>
                  <a:srgbClr val="FFFF00"/>
                </a:highlight>
                <a:ea typeface="MS Mincho" panose="02020609040205080304" pitchFamily="49" charset="-128"/>
                <a:cs typeface="Calibri" panose="020F0502020204030204" pitchFamily="34" charset="0"/>
              </a:rPr>
              <a:t>prior</a:t>
            </a:r>
            <a:r>
              <a:rPr lang="en-US" b="1" dirty="0">
                <a:effectLst/>
                <a:highlight>
                  <a:srgbClr val="FFFF00"/>
                </a:highlight>
                <a:ea typeface="MS Mincho" panose="02020609040205080304" pitchFamily="49" charset="-128"/>
                <a:cs typeface="Calibri" panose="020F0502020204030204" pitchFamily="34" charset="0"/>
              </a:rPr>
              <a:t> to your event or purchase date </a:t>
            </a:r>
            <a:r>
              <a:rPr lang="en-US" dirty="0">
                <a:effectLst/>
                <a:ea typeface="MS Mincho" panose="02020609040205080304" pitchFamily="49" charset="-128"/>
                <a:cs typeface="Calibri" panose="020F0502020204030204" pitchFamily="34" charset="0"/>
              </a:rPr>
              <a:t>--</a:t>
            </a:r>
            <a:r>
              <a:rPr lang="en-US" dirty="0">
                <a:effectLst/>
                <a:ea typeface="MS Mincho" panose="02020609040205080304" pitchFamily="49" charset="-128"/>
                <a:cs typeface="Times New Roman" panose="02020603050405020304" pitchFamily="18" charset="0"/>
              </a:rPr>
              <a:t> </a:t>
            </a:r>
            <a:r>
              <a:rPr lang="en-US" b="1" u="sng" dirty="0">
                <a:effectLst/>
                <a:ea typeface="MS Mincho" panose="02020609040205080304" pitchFamily="49" charset="-128"/>
                <a:cs typeface="Calibri" panose="020F0502020204030204" pitchFamily="34" charset="0"/>
              </a:rPr>
              <a:t>BEFORE</a:t>
            </a:r>
            <a:r>
              <a:rPr lang="en-US" b="1" dirty="0">
                <a:effectLst/>
                <a:ea typeface="MS Mincho" panose="02020609040205080304" pitchFamily="49" charset="-128"/>
                <a:cs typeface="Calibri" panose="020F0502020204030204" pitchFamily="34" charset="0"/>
              </a:rPr>
              <a:t> the order is placed</a:t>
            </a:r>
            <a:r>
              <a:rPr lang="en-US" dirty="0">
                <a:effectLst/>
                <a:ea typeface="MS Mincho" panose="02020609040205080304" pitchFamily="49" charset="-128"/>
                <a:cs typeface="Calibri" panose="020F0502020204030204" pitchFamily="34" charset="0"/>
              </a:rPr>
              <a:t>. </a:t>
            </a:r>
          </a:p>
          <a:p>
            <a:pPr marL="1371600" lvl="2" indent="-457200">
              <a:lnSpc>
                <a:spcPts val="1800"/>
              </a:lnSpc>
              <a:spcAft>
                <a:spcPts val="600"/>
              </a:spcAft>
              <a:buFont typeface="Arial" panose="020B0604020202020204" pitchFamily="34" charset="0"/>
              <a:buChar char="•"/>
            </a:pPr>
            <a:r>
              <a:rPr lang="en-US" dirty="0">
                <a:ea typeface="MS Mincho" panose="02020609040205080304" pitchFamily="49" charset="-128"/>
                <a:cs typeface="Calibri" panose="020F0502020204030204" pitchFamily="34" charset="0"/>
              </a:rPr>
              <a:t>Your advisor will email the approved request forms and any supporting documentation to the SES Fiscal Team at </a:t>
            </a:r>
            <a:r>
              <a:rPr lang="en-US" u="sng" dirty="0">
                <a:solidFill>
                  <a:srgbClr val="0563C1"/>
                </a:solidFill>
                <a:latin typeface="Corbel" panose="020B0503020204020204" pitchFamily="34" charset="0"/>
                <a:ea typeface="MS Mincho" panose="02020609040205080304" pitchFamily="49" charset="-128"/>
                <a:cs typeface="Calibri" panose="020F0502020204030204" pitchFamily="34" charset="0"/>
                <a:hlinkClick r:id="rId5">
                  <a:extLst>
                    <a:ext uri="{A12FA001-AC4F-418D-AE19-62706E023703}">
                      <ahyp:hlinkClr xmlns:ahyp="http://schemas.microsoft.com/office/drawing/2018/hyperlinkcolor" val="tx"/>
                    </a:ext>
                  </a:extLst>
                </a:hlinkClick>
              </a:rPr>
              <a:t>getinvolved.finance@wsu.edu</a:t>
            </a:r>
            <a:r>
              <a:rPr lang="en-US" dirty="0">
                <a:ea typeface="MS Mincho" panose="02020609040205080304" pitchFamily="49" charset="-128"/>
                <a:cs typeface="Calibri" panose="020F0502020204030204" pitchFamily="34" charset="0"/>
              </a:rPr>
              <a:t>. </a:t>
            </a:r>
            <a:endParaRPr lang="en-US" dirty="0">
              <a:effectLst/>
              <a:ea typeface="MS Mincho" panose="02020609040205080304" pitchFamily="49" charset="-128"/>
              <a:cs typeface="Calibri" panose="020F0502020204030204" pitchFamily="34" charset="0"/>
            </a:endParaRPr>
          </a:p>
          <a:p>
            <a:pPr marL="1371600" lvl="2" indent="-457200">
              <a:lnSpc>
                <a:spcPts val="1800"/>
              </a:lnSpc>
              <a:spcAft>
                <a:spcPts val="600"/>
              </a:spcAft>
              <a:buFont typeface="Arial" panose="020B0604020202020204" pitchFamily="34" charset="0"/>
              <a:buChar char="•"/>
            </a:pPr>
            <a:r>
              <a:rPr lang="en-US" dirty="0">
                <a:ea typeface="MS Mincho" panose="02020609040205080304" pitchFamily="49" charset="-128"/>
                <a:cs typeface="Calibri" panose="020F0502020204030204" pitchFamily="34" charset="0"/>
              </a:rPr>
              <a:t>F</a:t>
            </a:r>
            <a:r>
              <a:rPr lang="en-US" dirty="0">
                <a:effectLst/>
                <a:ea typeface="MS Mincho" panose="02020609040205080304" pitchFamily="49" charset="-128"/>
                <a:cs typeface="Calibri" panose="020F0502020204030204" pitchFamily="34" charset="0"/>
              </a:rPr>
              <a:t>orward any order confirmations you receive to </a:t>
            </a:r>
            <a:r>
              <a:rPr lang="en-US" u="sng" dirty="0">
                <a:solidFill>
                  <a:srgbClr val="0563C1"/>
                </a:solidFill>
                <a:latin typeface="Corbel" panose="020B0503020204020204" pitchFamily="34" charset="0"/>
                <a:ea typeface="MS Mincho" panose="02020609040205080304" pitchFamily="49" charset="-128"/>
                <a:cs typeface="Calibri" panose="020F0502020204030204" pitchFamily="34" charset="0"/>
                <a:hlinkClick r:id="rId5">
                  <a:extLst>
                    <a:ext uri="{A12FA001-AC4F-418D-AE19-62706E023703}">
                      <ahyp:hlinkClr xmlns:ahyp="http://schemas.microsoft.com/office/drawing/2018/hyperlinkcolor" val="tx"/>
                    </a:ext>
                  </a:extLst>
                </a:hlinkClick>
              </a:rPr>
              <a:t>getinvolved.finance@wsu.edu</a:t>
            </a:r>
            <a:r>
              <a:rPr lang="en-US" dirty="0">
                <a:effectLst/>
                <a:ea typeface="MS Mincho" panose="02020609040205080304" pitchFamily="49" charset="-128"/>
                <a:cs typeface="Calibri" panose="020F0502020204030204" pitchFamily="34" charset="0"/>
              </a:rPr>
              <a:t>.</a:t>
            </a:r>
            <a:endParaRPr lang="en-US" dirty="0">
              <a:effectLst/>
              <a:ea typeface="MS Mincho" panose="02020609040205080304" pitchFamily="49" charset="-128"/>
              <a:cs typeface="Times New Roman" panose="02020603050405020304" pitchFamily="18" charset="0"/>
            </a:endParaRPr>
          </a:p>
        </p:txBody>
      </p:sp>
      <p:sp>
        <p:nvSpPr>
          <p:cNvPr id="2" name="TextBox 1">
            <a:extLst>
              <a:ext uri="{FF2B5EF4-FFF2-40B4-BE49-F238E27FC236}">
                <a16:creationId xmlns:a16="http://schemas.microsoft.com/office/drawing/2014/main" id="{0C7AA484-D31B-D224-0A46-17D7CD035827}"/>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spTree>
    <p:extLst>
      <p:ext uri="{BB962C8B-B14F-4D97-AF65-F5344CB8AC3E}">
        <p14:creationId xmlns:p14="http://schemas.microsoft.com/office/powerpoint/2010/main" val="375004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E80262-9425-BFF9-67F7-AD7567F8629C}"/>
              </a:ext>
            </a:extLst>
          </p:cNvPr>
          <p:cNvSpPr txBox="1"/>
          <p:nvPr/>
        </p:nvSpPr>
        <p:spPr>
          <a:xfrm>
            <a:off x="331510" y="276631"/>
            <a:ext cx="11528981" cy="6621172"/>
          </a:xfrm>
          <a:prstGeom prst="rect">
            <a:avLst/>
          </a:prstGeom>
          <a:noFill/>
        </p:spPr>
        <p:txBody>
          <a:bodyPr wrap="square">
            <a:spAutoFit/>
          </a:bodyPr>
          <a:lstStyle/>
          <a:p>
            <a:pPr marL="0" marR="0">
              <a:spcAft>
                <a:spcPts val="1800"/>
              </a:spcAft>
              <a:buNone/>
            </a:pPr>
            <a:r>
              <a:rPr lang="en-US" sz="4400" b="1" dirty="0">
                <a:solidFill>
                  <a:schemeClr val="tx1">
                    <a:lumMod val="75000"/>
                    <a:lumOff val="25000"/>
                  </a:schemeClr>
                </a:solidFill>
                <a:effectLst/>
                <a:latin typeface="Corbel" panose="020B0503020204020204" pitchFamily="34" charset="0"/>
                <a:ea typeface="MS Mincho" panose="02020609040205080304" pitchFamily="49" charset="-128"/>
                <a:cs typeface="Calibri" panose="020F0502020204030204" pitchFamily="34" charset="0"/>
              </a:rPr>
              <a:t>Swag/Promotional Items</a:t>
            </a:r>
            <a:endParaRPr lang="en-US" sz="4400" dirty="0">
              <a:solidFill>
                <a:schemeClr val="tx1">
                  <a:lumMod val="75000"/>
                  <a:lumOff val="25000"/>
                </a:schemeClr>
              </a:solidFill>
              <a:effectLst/>
              <a:latin typeface="Corbel" panose="020B0503020204020204" pitchFamily="34" charset="0"/>
              <a:ea typeface="MS Mincho" panose="02020609040205080304" pitchFamily="49" charset="-128"/>
              <a:cs typeface="Times New Roman" panose="02020603050405020304" pitchFamily="18" charset="0"/>
            </a:endParaRPr>
          </a:p>
          <a:p>
            <a:pPr marL="342900" marR="0" indent="-342900">
              <a:lnSpc>
                <a:spcPts val="2200"/>
              </a:lnSpc>
              <a:spcAft>
                <a:spcPts val="600"/>
              </a:spcAft>
              <a:buFont typeface="Arial" panose="020B0604020202020204" pitchFamily="34" charset="0"/>
              <a:buChar char="•"/>
            </a:pPr>
            <a:r>
              <a:rPr lang="en-US" sz="2200"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Please include a sample of your graphic design(s) with your purchase request form!  Please allow </a:t>
            </a:r>
            <a:r>
              <a:rPr lang="en-US" sz="2200" b="1" u="sng"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extra</a:t>
            </a:r>
            <a:r>
              <a:rPr lang="en-US" sz="2200"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 time for customized items! </a:t>
            </a:r>
            <a:endParaRPr lang="en-US" sz="2200" dirty="0">
              <a:solidFill>
                <a:schemeClr val="tx1">
                  <a:lumMod val="65000"/>
                  <a:lumOff val="35000"/>
                </a:schemeClr>
              </a:solidFill>
              <a:effectLst/>
              <a:latin typeface="Corbel" panose="020B0503020204020204" pitchFamily="34" charset="0"/>
              <a:ea typeface="MS Mincho" panose="02020609040205080304" pitchFamily="49" charset="-128"/>
              <a:cs typeface="Times New Roman" panose="02020603050405020304" pitchFamily="18" charset="0"/>
            </a:endParaRPr>
          </a:p>
          <a:p>
            <a:pPr marL="342900" marR="0" indent="-342900">
              <a:lnSpc>
                <a:spcPts val="2200"/>
              </a:lnSpc>
              <a:spcAft>
                <a:spcPts val="600"/>
              </a:spcAft>
              <a:buFont typeface="Arial" panose="020B0604020202020204" pitchFamily="34" charset="0"/>
              <a:buChar char="•"/>
            </a:pPr>
            <a:r>
              <a:rPr lang="en-US" sz="2200"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Any custom promotional items with WSU trademarks, logos and/or branding </a:t>
            </a:r>
            <a:r>
              <a:rPr lang="en-US" sz="2200" b="1" u="sng"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must</a:t>
            </a:r>
            <a:r>
              <a:rPr lang="en-US" sz="2200"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 be purchased from a licensed vendor </a:t>
            </a:r>
            <a:r>
              <a:rPr lang="en-US" sz="2200" b="1" u="sng"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through</a:t>
            </a:r>
            <a:r>
              <a:rPr lang="en-US" sz="2200"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 the WSU Student Affairs Marketing &amp; Communications Team.  </a:t>
            </a:r>
          </a:p>
          <a:p>
            <a:pPr marL="342900" marR="0" indent="-342900">
              <a:lnSpc>
                <a:spcPts val="2200"/>
              </a:lnSpc>
              <a:spcAft>
                <a:spcPts val="600"/>
              </a:spcAft>
              <a:buFont typeface="Arial" panose="020B0604020202020204" pitchFamily="34" charset="0"/>
              <a:buChar char="•"/>
            </a:pPr>
            <a:r>
              <a:rPr lang="en-US" sz="2200"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If the promotional item does </a:t>
            </a:r>
            <a:r>
              <a:rPr lang="en-US" sz="2200" b="1" u="sng"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not</a:t>
            </a:r>
            <a:r>
              <a:rPr lang="en-US" sz="2200"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 include items with WSU trademarks, logos and/or branding (such as SEB logos, RSO logos, etc.), you can select any appropriate supplier/vendor.</a:t>
            </a:r>
          </a:p>
          <a:p>
            <a:pPr marL="342900" marR="0" indent="-342900">
              <a:lnSpc>
                <a:spcPts val="2200"/>
              </a:lnSpc>
              <a:spcAft>
                <a:spcPts val="600"/>
              </a:spcAft>
              <a:buFont typeface="Arial" panose="020B0604020202020204" pitchFamily="34" charset="0"/>
              <a:buChar char="•"/>
            </a:pPr>
            <a:r>
              <a:rPr lang="en-US" sz="2200"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Other pre-made WSU branded items are available to order through </a:t>
            </a:r>
            <a:r>
              <a:rPr lang="en-US" sz="2200" b="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WSU Design &amp; Printing Services </a:t>
            </a:r>
            <a:r>
              <a:rPr lang="en-US" sz="2200"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at </a:t>
            </a:r>
            <a:r>
              <a:rPr lang="en-US" sz="2200" u="sng" dirty="0">
                <a:solidFill>
                  <a:schemeClr val="accent1"/>
                </a:solidFill>
                <a:effectLst/>
                <a:latin typeface="Corbel" panose="020B0503020204020204" pitchFamily="34" charset="0"/>
                <a:ea typeface="MS Mincho" panose="02020609040205080304" pitchFamily="49" charset="-128"/>
                <a:cs typeface="Calibri" panose="020F0502020204030204" pitchFamily="34" charset="0"/>
                <a:hlinkClick r:id="rId3">
                  <a:extLst>
                    <a:ext uri="{A12FA001-AC4F-418D-AE19-62706E023703}">
                      <ahyp:hlinkClr xmlns:ahyp="http://schemas.microsoft.com/office/drawing/2018/hyperlinkcolor" val="tx"/>
                    </a:ext>
                  </a:extLst>
                </a:hlinkClick>
              </a:rPr>
              <a:t>https://wsu.presswise.com/catalog/?g=11&amp;y=1025</a:t>
            </a:r>
            <a:r>
              <a:rPr lang="en-US" sz="2200" dirty="0">
                <a:solidFill>
                  <a:schemeClr val="accent1"/>
                </a:solidFill>
                <a:effectLst/>
                <a:latin typeface="Corbel" panose="020B0503020204020204" pitchFamily="34" charset="0"/>
                <a:ea typeface="MS Mincho" panose="02020609040205080304" pitchFamily="49" charset="-128"/>
                <a:cs typeface="Calibri" panose="020F0502020204030204" pitchFamily="34" charset="0"/>
              </a:rPr>
              <a:t>.</a:t>
            </a:r>
            <a:endParaRPr lang="en-US" sz="2200" dirty="0">
              <a:solidFill>
                <a:schemeClr val="tx1">
                  <a:lumMod val="65000"/>
                  <a:lumOff val="35000"/>
                </a:schemeClr>
              </a:solidFill>
              <a:latin typeface="Corbel" panose="020B0503020204020204" pitchFamily="34" charset="0"/>
              <a:ea typeface="MS Mincho" panose="02020609040205080304" pitchFamily="49" charset="-128"/>
              <a:cs typeface="Calibri" panose="020F0502020204030204" pitchFamily="34" charset="0"/>
            </a:endParaRPr>
          </a:p>
          <a:p>
            <a:pPr marL="342900" marR="0" indent="-342900">
              <a:lnSpc>
                <a:spcPts val="2200"/>
              </a:lnSpc>
              <a:spcAft>
                <a:spcPts val="600"/>
              </a:spcAft>
              <a:buFont typeface="Arial" panose="020B0604020202020204" pitchFamily="34" charset="0"/>
              <a:buChar char="•"/>
            </a:pPr>
            <a:r>
              <a:rPr lang="en-US" sz="2200"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Submit your completed </a:t>
            </a:r>
            <a:r>
              <a:rPr lang="en-US" sz="2200" b="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Purchase Request</a:t>
            </a:r>
            <a:r>
              <a:rPr lang="en-US" sz="2200"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 form along with any other supporting documents to</a:t>
            </a:r>
            <a:r>
              <a:rPr lang="en-US" sz="2200" dirty="0">
                <a:solidFill>
                  <a:schemeClr val="tx1">
                    <a:lumMod val="65000"/>
                    <a:lumOff val="35000"/>
                  </a:schemeClr>
                </a:solidFill>
                <a:latin typeface="Corbel" panose="020B0503020204020204" pitchFamily="34" charset="0"/>
                <a:ea typeface="MS Mincho" panose="02020609040205080304" pitchFamily="49" charset="-128"/>
                <a:cs typeface="Calibri" panose="020F0502020204030204" pitchFamily="34" charset="0"/>
              </a:rPr>
              <a:t> your advisor. </a:t>
            </a:r>
          </a:p>
          <a:p>
            <a:pPr marL="342900" marR="0" indent="-342900">
              <a:lnSpc>
                <a:spcPts val="2200"/>
              </a:lnSpc>
              <a:spcAft>
                <a:spcPts val="600"/>
              </a:spcAft>
              <a:buFont typeface="Arial" panose="020B0604020202020204" pitchFamily="34" charset="0"/>
              <a:buChar char="•"/>
            </a:pPr>
            <a:r>
              <a:rPr lang="en-US" sz="2200" dirty="0">
                <a:solidFill>
                  <a:schemeClr val="tx1">
                    <a:lumMod val="65000"/>
                    <a:lumOff val="35000"/>
                  </a:schemeClr>
                </a:solidFill>
                <a:latin typeface="Corbel" panose="020B0503020204020204" pitchFamily="34" charset="0"/>
                <a:ea typeface="MS Mincho" panose="02020609040205080304" pitchFamily="49" charset="-128"/>
                <a:cs typeface="Calibri" panose="020F0502020204030204" pitchFamily="34" charset="0"/>
              </a:rPr>
              <a:t>Your advisor will email the approved request forms and any supporting documentation to the SES Fiscal Team at</a:t>
            </a:r>
            <a:r>
              <a:rPr lang="en-US" sz="2200"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 </a:t>
            </a:r>
            <a:r>
              <a:rPr lang="en-US" sz="2200" u="sng" dirty="0">
                <a:solidFill>
                  <a:schemeClr val="accent1"/>
                </a:solidFill>
                <a:effectLst/>
                <a:latin typeface="Corbel" panose="020B0503020204020204" pitchFamily="34" charset="0"/>
                <a:ea typeface="MS Mincho" panose="02020609040205080304" pitchFamily="49" charset="-128"/>
                <a:cs typeface="Calibri" panose="020F0502020204030204" pitchFamily="34" charset="0"/>
                <a:hlinkClick r:id="rId4">
                  <a:extLst>
                    <a:ext uri="{A12FA001-AC4F-418D-AE19-62706E023703}">
                      <ahyp:hlinkClr xmlns:ahyp="http://schemas.microsoft.com/office/drawing/2018/hyperlinkcolor" val="tx"/>
                    </a:ext>
                  </a:extLst>
                </a:hlinkClick>
              </a:rPr>
              <a:t>getinvolved.finance@wsu.edu</a:t>
            </a:r>
            <a:r>
              <a:rPr lang="en-US" sz="2200"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  For </a:t>
            </a:r>
            <a:r>
              <a:rPr lang="en-US" sz="2200" b="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SA Marketing orders</a:t>
            </a:r>
            <a:r>
              <a:rPr lang="en-US" sz="2200"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 your advisor will send the approved documents to </a:t>
            </a:r>
            <a:r>
              <a:rPr lang="en-US" sz="2200" u="sng" dirty="0">
                <a:solidFill>
                  <a:schemeClr val="accent1"/>
                </a:solidFill>
                <a:effectLst/>
                <a:latin typeface="Corbel" panose="020B0503020204020204" pitchFamily="34" charset="0"/>
                <a:ea typeface="MS Mincho" panose="02020609040205080304" pitchFamily="49" charset="-128"/>
                <a:cs typeface="Calibri" panose="020F0502020204030204" pitchFamily="34" charset="0"/>
                <a:hlinkClick r:id="rId5">
                  <a:extLst>
                    <a:ext uri="{A12FA001-AC4F-418D-AE19-62706E023703}">
                      <ahyp:hlinkClr xmlns:ahyp="http://schemas.microsoft.com/office/drawing/2018/hyperlinkcolor" val="tx"/>
                    </a:ext>
                  </a:extLst>
                </a:hlinkClick>
              </a:rPr>
              <a:t>unionmarketing@wsu.edu</a:t>
            </a:r>
            <a:r>
              <a:rPr lang="en-US" sz="2200" dirty="0">
                <a:solidFill>
                  <a:schemeClr val="accent1"/>
                </a:solidFill>
                <a:effectLst/>
                <a:latin typeface="Corbel" panose="020B0503020204020204" pitchFamily="34" charset="0"/>
                <a:ea typeface="MS Mincho" panose="02020609040205080304" pitchFamily="49" charset="-128"/>
                <a:cs typeface="Calibri" panose="020F0502020204030204" pitchFamily="34" charset="0"/>
              </a:rPr>
              <a:t> </a:t>
            </a:r>
            <a:r>
              <a:rPr lang="en-US" sz="2200"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and </a:t>
            </a:r>
            <a:r>
              <a:rPr lang="en-US" sz="2200" b="1" u="sng"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cc</a:t>
            </a:r>
            <a:r>
              <a:rPr lang="en-US" sz="2200"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 </a:t>
            </a:r>
            <a:r>
              <a:rPr lang="en-US" sz="2200"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hlinkClick r:id="rId4"/>
              </a:rPr>
              <a:t>getinvolved.finance@wsu.edu</a:t>
            </a:r>
            <a:r>
              <a:rPr lang="en-US" sz="2200"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 </a:t>
            </a:r>
          </a:p>
          <a:p>
            <a:pPr marL="342900" marR="0" indent="-342900">
              <a:lnSpc>
                <a:spcPts val="2200"/>
              </a:lnSpc>
              <a:spcAft>
                <a:spcPts val="600"/>
              </a:spcAft>
              <a:buFont typeface="Arial" panose="020B0604020202020204" pitchFamily="34" charset="0"/>
              <a:buChar char="•"/>
            </a:pPr>
            <a:r>
              <a:rPr lang="en-US" sz="2200" dirty="0">
                <a:solidFill>
                  <a:schemeClr val="tx1">
                    <a:lumMod val="65000"/>
                    <a:lumOff val="35000"/>
                  </a:schemeClr>
                </a:solidFill>
                <a:latin typeface="Corbel" panose="020B0503020204020204" pitchFamily="34" charset="0"/>
                <a:ea typeface="MS Mincho" panose="02020609040205080304" pitchFamily="49" charset="-128"/>
                <a:cs typeface="Calibri" panose="020F0502020204030204" pitchFamily="34" charset="0"/>
              </a:rPr>
              <a:t>Please forward any order confirmations that you receive to </a:t>
            </a:r>
            <a:r>
              <a:rPr lang="en-US" sz="2200" dirty="0">
                <a:solidFill>
                  <a:schemeClr val="tx1">
                    <a:lumMod val="65000"/>
                    <a:lumOff val="35000"/>
                  </a:schemeClr>
                </a:solidFill>
                <a:latin typeface="Corbel" panose="020B0503020204020204" pitchFamily="34" charset="0"/>
                <a:ea typeface="MS Mincho" panose="02020609040205080304" pitchFamily="49" charset="-128"/>
                <a:cs typeface="Calibri" panose="020F0502020204030204" pitchFamily="34" charset="0"/>
                <a:hlinkClick r:id="rId4"/>
              </a:rPr>
              <a:t>getinvolved.finance@wsu.edu</a:t>
            </a:r>
            <a:r>
              <a:rPr lang="en-US" sz="2200" dirty="0">
                <a:solidFill>
                  <a:schemeClr val="tx1">
                    <a:lumMod val="65000"/>
                    <a:lumOff val="35000"/>
                  </a:schemeClr>
                </a:solidFill>
                <a:latin typeface="Corbel" panose="020B0503020204020204" pitchFamily="34" charset="0"/>
                <a:ea typeface="MS Mincho" panose="02020609040205080304" pitchFamily="49" charset="-128"/>
                <a:cs typeface="Calibri" panose="020F0502020204030204" pitchFamily="34" charset="0"/>
              </a:rPr>
              <a:t>. </a:t>
            </a:r>
            <a:endParaRPr lang="en-US" sz="2200"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endParaRPr>
          </a:p>
          <a:p>
            <a:pPr marL="342900" marR="0" indent="-342900">
              <a:lnSpc>
                <a:spcPts val="2200"/>
              </a:lnSpc>
              <a:spcAft>
                <a:spcPts val="600"/>
              </a:spcAft>
              <a:buFont typeface="Arial" panose="020B0604020202020204" pitchFamily="34" charset="0"/>
              <a:buChar char="•"/>
            </a:pPr>
            <a:r>
              <a:rPr lang="en-US" sz="2200"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Please send an email to </a:t>
            </a:r>
            <a:r>
              <a:rPr lang="en-US" sz="2200" u="sng" dirty="0">
                <a:solidFill>
                  <a:schemeClr val="accent1"/>
                </a:solidFill>
                <a:effectLst/>
                <a:latin typeface="Corbel" panose="020B0503020204020204" pitchFamily="34" charset="0"/>
                <a:ea typeface="MS Mincho" panose="02020609040205080304" pitchFamily="49" charset="-128"/>
                <a:cs typeface="Calibri" panose="020F0502020204030204" pitchFamily="34" charset="0"/>
                <a:hlinkClick r:id="rId4"/>
              </a:rPr>
              <a:t>getinvolved.finance@wsu.edu</a:t>
            </a:r>
            <a:r>
              <a:rPr lang="en-US" sz="2200" dirty="0">
                <a:solidFill>
                  <a:schemeClr val="accent1"/>
                </a:solidFill>
                <a:effectLst/>
                <a:latin typeface="Corbel" panose="020B0503020204020204" pitchFamily="34" charset="0"/>
                <a:ea typeface="MS Mincho" panose="02020609040205080304" pitchFamily="49" charset="-128"/>
                <a:cs typeface="Calibri" panose="020F0502020204030204" pitchFamily="34" charset="0"/>
                <a:hlinkClick r:id="rId4"/>
              </a:rPr>
              <a:t> </a:t>
            </a:r>
            <a:r>
              <a:rPr lang="en-US" sz="2200"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once you have received your order, along with a copy of the signed/dated </a:t>
            </a:r>
            <a:r>
              <a:rPr lang="en-US" sz="2200" b="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invoice</a:t>
            </a:r>
            <a:r>
              <a:rPr lang="en-US" sz="2200"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 or </a:t>
            </a:r>
            <a:r>
              <a:rPr lang="en-US" sz="2200" b="1"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packing slip</a:t>
            </a:r>
            <a:r>
              <a:rPr lang="en-US" sz="2200" dirty="0">
                <a:solidFill>
                  <a:schemeClr val="tx1">
                    <a:lumMod val="65000"/>
                    <a:lumOff val="35000"/>
                  </a:schemeClr>
                </a:solidFill>
                <a:effectLst/>
                <a:latin typeface="Corbel" panose="020B0503020204020204" pitchFamily="34" charset="0"/>
                <a:ea typeface="MS Mincho" panose="02020609040205080304" pitchFamily="49" charset="-128"/>
                <a:cs typeface="Calibri" panose="020F0502020204030204" pitchFamily="34" charset="0"/>
              </a:rPr>
              <a:t>.</a:t>
            </a:r>
          </a:p>
        </p:txBody>
      </p:sp>
      <p:sp>
        <p:nvSpPr>
          <p:cNvPr id="2" name="TextBox 1">
            <a:extLst>
              <a:ext uri="{FF2B5EF4-FFF2-40B4-BE49-F238E27FC236}">
                <a16:creationId xmlns:a16="http://schemas.microsoft.com/office/drawing/2014/main" id="{84C0DAF1-9539-1CE0-E6CF-EA37B3228942}"/>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spTree>
    <p:extLst>
      <p:ext uri="{BB962C8B-B14F-4D97-AF65-F5344CB8AC3E}">
        <p14:creationId xmlns:p14="http://schemas.microsoft.com/office/powerpoint/2010/main" val="25917002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1F5DE5-346E-3635-6DD6-36F8C8B0E4AB}"/>
              </a:ext>
            </a:extLst>
          </p:cNvPr>
          <p:cNvSpPr txBox="1"/>
          <p:nvPr/>
        </p:nvSpPr>
        <p:spPr>
          <a:xfrm>
            <a:off x="443060" y="395927"/>
            <a:ext cx="11283884" cy="6109365"/>
          </a:xfrm>
          <a:prstGeom prst="rect">
            <a:avLst/>
          </a:prstGeom>
          <a:noFill/>
        </p:spPr>
        <p:txBody>
          <a:bodyPr wrap="square" rtlCol="0">
            <a:spAutoFit/>
          </a:bodyPr>
          <a:lstStyle/>
          <a:p>
            <a:pPr>
              <a:spcAft>
                <a:spcPts val="1800"/>
              </a:spcAft>
            </a:pPr>
            <a:r>
              <a:rPr lang="en-US" sz="4400" b="1" dirty="0">
                <a:solidFill>
                  <a:schemeClr val="tx1">
                    <a:lumMod val="75000"/>
                    <a:lumOff val="25000"/>
                  </a:schemeClr>
                </a:solidFill>
              </a:rPr>
              <a:t>Purchasing Forms &amp; Information Website: </a:t>
            </a:r>
          </a:p>
          <a:p>
            <a:pPr>
              <a:lnSpc>
                <a:spcPts val="3600"/>
              </a:lnSpc>
              <a:spcAft>
                <a:spcPts val="1200"/>
              </a:spcAft>
            </a:pPr>
            <a:r>
              <a:rPr lang="en-US" sz="3600" b="1" dirty="0">
                <a:hlinkClick r:id="rId3"/>
              </a:rPr>
              <a:t>https://getinvolved.wsu.edu/forms</a:t>
            </a:r>
            <a:endParaRPr lang="en-US" sz="3600" b="1" dirty="0"/>
          </a:p>
          <a:p>
            <a:pPr>
              <a:spcAft>
                <a:spcPts val="1200"/>
              </a:spcAft>
            </a:pPr>
            <a:r>
              <a:rPr lang="en-US" sz="2400" dirty="0"/>
              <a:t>Other topics that the </a:t>
            </a:r>
            <a:r>
              <a:rPr lang="en-US" sz="2400" b="1" dirty="0"/>
              <a:t>Purchasing Information page </a:t>
            </a:r>
            <a:r>
              <a:rPr lang="en-US" sz="2400" dirty="0"/>
              <a:t>covers that weren’t discussed today are:</a:t>
            </a:r>
          </a:p>
          <a:p>
            <a:pPr marL="914400" indent="-452438">
              <a:spcAft>
                <a:spcPts val="1200"/>
              </a:spcAft>
            </a:pPr>
            <a:r>
              <a:rPr lang="en-US" sz="2400" b="1" dirty="0"/>
              <a:t>Addresses</a:t>
            </a:r>
            <a:r>
              <a:rPr lang="en-US" sz="2000" b="1" dirty="0"/>
              <a:t> </a:t>
            </a:r>
            <a:r>
              <a:rPr lang="en-US" sz="2000" dirty="0"/>
              <a:t>–</a:t>
            </a:r>
            <a:r>
              <a:rPr lang="en-US" sz="2000" b="1" dirty="0"/>
              <a:t> </a:t>
            </a:r>
            <a:r>
              <a:rPr lang="en-US" sz="2000" dirty="0"/>
              <a:t>Mailing, Shipping &amp; Pcard Billing</a:t>
            </a:r>
          </a:p>
          <a:p>
            <a:pPr marL="914400" indent="-452438">
              <a:spcAft>
                <a:spcPts val="1200"/>
              </a:spcAft>
            </a:pPr>
            <a:r>
              <a:rPr lang="en-US" sz="2400" b="1" dirty="0"/>
              <a:t>Insurance Coverage </a:t>
            </a:r>
            <a:r>
              <a:rPr lang="en-US" sz="2000" dirty="0"/>
              <a:t>– Certificate of Insurance</a:t>
            </a:r>
          </a:p>
          <a:p>
            <a:pPr marL="914400" indent="-452438">
              <a:spcAft>
                <a:spcPts val="1200"/>
              </a:spcAft>
            </a:pPr>
            <a:r>
              <a:rPr lang="en-US" sz="2400" b="1" dirty="0"/>
              <a:t>Office Supplies </a:t>
            </a:r>
            <a:r>
              <a:rPr lang="en-US" sz="2000" dirty="0"/>
              <a:t>– Contract with Office Depot</a:t>
            </a:r>
          </a:p>
          <a:p>
            <a:pPr marL="914400" indent="-452438">
              <a:spcAft>
                <a:spcPts val="1200"/>
              </a:spcAft>
            </a:pPr>
            <a:r>
              <a:rPr lang="en-US" sz="2400" b="1" dirty="0"/>
              <a:t>Reimbursement Requests for RSOs </a:t>
            </a:r>
            <a:r>
              <a:rPr lang="en-US" sz="2000" dirty="0"/>
              <a:t>(non-travel) – Only for sponsorships by Crimson &amp; Gray, GPSA, ISC or SEB.</a:t>
            </a:r>
          </a:p>
          <a:p>
            <a:pPr marL="914400" indent="-452438">
              <a:spcAft>
                <a:spcPts val="1200"/>
              </a:spcAft>
            </a:pPr>
            <a:r>
              <a:rPr lang="en-US" sz="2400" b="1" dirty="0"/>
              <a:t>Taxes</a:t>
            </a:r>
            <a:r>
              <a:rPr lang="en-US" sz="2000" dirty="0"/>
              <a:t> – WSU is not tax exempt!  Sales tax is based upon the point of destination (use, delivery or consumption).</a:t>
            </a:r>
          </a:p>
          <a:p>
            <a:pPr marL="461963" indent="-452438">
              <a:spcAft>
                <a:spcPts val="1200"/>
              </a:spcAft>
            </a:pPr>
            <a:r>
              <a:rPr lang="en-US" sz="2400" b="1" i="1" dirty="0">
                <a:solidFill>
                  <a:srgbClr val="9E0605"/>
                </a:solidFill>
              </a:rPr>
              <a:t>If you have any questions, please ask your Advisor or the SES Fiscal Team!</a:t>
            </a:r>
          </a:p>
        </p:txBody>
      </p:sp>
      <p:sp>
        <p:nvSpPr>
          <p:cNvPr id="3" name="TextBox 2">
            <a:extLst>
              <a:ext uri="{FF2B5EF4-FFF2-40B4-BE49-F238E27FC236}">
                <a16:creationId xmlns:a16="http://schemas.microsoft.com/office/drawing/2014/main" id="{E748B47B-50D3-DDA4-5895-6825C9A67582}"/>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spTree>
    <p:extLst>
      <p:ext uri="{BB962C8B-B14F-4D97-AF65-F5344CB8AC3E}">
        <p14:creationId xmlns:p14="http://schemas.microsoft.com/office/powerpoint/2010/main" val="32291489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9DD5A-B6D2-CCA1-434C-526CC9F907C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95E5567-25B6-9BEA-E151-BD4706C12A9B}"/>
              </a:ext>
            </a:extLst>
          </p:cNvPr>
          <p:cNvSpPr txBox="1"/>
          <p:nvPr/>
        </p:nvSpPr>
        <p:spPr>
          <a:xfrm>
            <a:off x="188976" y="371193"/>
            <a:ext cx="11814048" cy="6903428"/>
          </a:xfrm>
          <a:prstGeom prst="rect">
            <a:avLst/>
          </a:prstGeom>
          <a:noFill/>
        </p:spPr>
        <p:txBody>
          <a:bodyPr wrap="square">
            <a:spAutoFit/>
          </a:bodyPr>
          <a:lstStyle/>
          <a:p>
            <a:pPr marL="0" marR="0">
              <a:lnSpc>
                <a:spcPct val="90000"/>
              </a:lnSpc>
              <a:spcBef>
                <a:spcPct val="0"/>
              </a:spcBef>
              <a:spcAft>
                <a:spcPts val="1800"/>
              </a:spcAft>
            </a:pPr>
            <a:r>
              <a:rPr lang="en-US" sz="4400" b="1" spc="-150" dirty="0">
                <a:solidFill>
                  <a:schemeClr val="tx1">
                    <a:lumMod val="75000"/>
                    <a:lumOff val="25000"/>
                  </a:schemeClr>
                </a:solidFill>
                <a:latin typeface="Corbel" panose="020B0503020204020204" pitchFamily="34" charset="0"/>
                <a:ea typeface="+mj-ea"/>
                <a:cs typeface="Calibri" panose="020F0502020204030204" pitchFamily="34" charset="0"/>
              </a:rPr>
              <a:t>Approvals &amp; Deadlines!  -  </a:t>
            </a:r>
            <a:r>
              <a:rPr lang="en-US" sz="3600" b="1" i="1" spc="-150" dirty="0">
                <a:solidFill>
                  <a:schemeClr val="tx1">
                    <a:lumMod val="75000"/>
                    <a:lumOff val="25000"/>
                  </a:schemeClr>
                </a:solidFill>
                <a:latin typeface="Corbel" panose="020B0503020204020204" pitchFamily="34" charset="0"/>
                <a:ea typeface="+mj-ea"/>
                <a:cs typeface="Calibri" panose="020F0502020204030204" pitchFamily="34" charset="0"/>
              </a:rPr>
              <a:t>Please plan ahead!  </a:t>
            </a:r>
          </a:p>
          <a:p>
            <a:pPr marL="342900" indent="-342900">
              <a:lnSpc>
                <a:spcPts val="2600"/>
              </a:lnSpc>
              <a:spcAft>
                <a:spcPts val="1200"/>
              </a:spcAft>
              <a:buFont typeface="Arial" panose="020B0604020202020204" pitchFamily="34" charset="0"/>
              <a:buChar char="•"/>
            </a:pPr>
            <a:r>
              <a:rPr lang="en-US" sz="2800" b="1" u="sng" dirty="0">
                <a:solidFill>
                  <a:srgbClr val="9E0605"/>
                </a:solidFill>
                <a:latin typeface="Corbel" panose="020B0503020204020204" pitchFamily="34" charset="0"/>
              </a:rPr>
              <a:t>Prior approval is required!</a:t>
            </a:r>
            <a:r>
              <a:rPr lang="en-US" sz="2800" b="1" dirty="0">
                <a:solidFill>
                  <a:srgbClr val="9E0605"/>
                </a:solidFill>
                <a:latin typeface="Corbel" panose="020B0503020204020204" pitchFamily="34" charset="0"/>
              </a:rPr>
              <a:t>  </a:t>
            </a:r>
            <a:r>
              <a:rPr lang="en-US" sz="2800" dirty="0">
                <a:solidFill>
                  <a:schemeClr val="tx1">
                    <a:lumMod val="65000"/>
                    <a:lumOff val="35000"/>
                  </a:schemeClr>
                </a:solidFill>
                <a:latin typeface="Corbel" panose="020B0503020204020204" pitchFamily="34" charset="0"/>
              </a:rPr>
              <a:t>To assure compliance with all regulations, all purchases must have the appropriate prior approval. </a:t>
            </a:r>
            <a:r>
              <a:rPr lang="en-US" sz="2800" b="1" dirty="0">
                <a:solidFill>
                  <a:schemeClr val="tx1">
                    <a:lumMod val="65000"/>
                    <a:lumOff val="35000"/>
                  </a:schemeClr>
                </a:solidFill>
                <a:highlight>
                  <a:srgbClr val="FFFF00"/>
                </a:highlight>
                <a:latin typeface="Corbel" panose="020B0503020204020204" pitchFamily="34" charset="0"/>
              </a:rPr>
              <a:t>Any person making an unauthorized purchase must assume full responsibility for that purchase.</a:t>
            </a:r>
            <a:r>
              <a:rPr lang="en-US" sz="2800" dirty="0">
                <a:solidFill>
                  <a:schemeClr val="tx1">
                    <a:lumMod val="65000"/>
                    <a:lumOff val="35000"/>
                  </a:schemeClr>
                </a:solidFill>
                <a:highlight>
                  <a:srgbClr val="FFFF00"/>
                </a:highlight>
                <a:latin typeface="Corbel" panose="020B0503020204020204" pitchFamily="34" charset="0"/>
              </a:rPr>
              <a:t>  </a:t>
            </a:r>
            <a:r>
              <a:rPr lang="en-US" sz="2000" i="1" dirty="0">
                <a:solidFill>
                  <a:schemeClr val="tx1">
                    <a:lumMod val="65000"/>
                    <a:lumOff val="35000"/>
                  </a:schemeClr>
                </a:solidFill>
                <a:latin typeface="Corbel" panose="020B0503020204020204" pitchFamily="34" charset="0"/>
              </a:rPr>
              <a:t>(BPPM 70.01-4.1)</a:t>
            </a:r>
          </a:p>
          <a:p>
            <a:pPr marL="342900" marR="0" indent="-342900">
              <a:spcBef>
                <a:spcPts val="0"/>
              </a:spcBef>
              <a:spcAft>
                <a:spcPts val="1200"/>
              </a:spcAft>
              <a:buFont typeface="Arial" panose="020B0604020202020204" pitchFamily="34" charset="0"/>
              <a:buChar char="•"/>
            </a:pPr>
            <a:r>
              <a:rPr lang="en-US" sz="2800" b="1" u="sng" dirty="0">
                <a:solidFill>
                  <a:srgbClr val="9E0605"/>
                </a:solidFill>
                <a:latin typeface="Corbel" panose="020B0503020204020204" pitchFamily="34" charset="0"/>
              </a:rPr>
              <a:t>Deadlines for form submissions:</a:t>
            </a:r>
          </a:p>
          <a:p>
            <a:pPr marL="800100" marR="0" indent="-342900">
              <a:lnSpc>
                <a:spcPts val="2200"/>
              </a:lnSpc>
              <a:spcBef>
                <a:spcPts val="0"/>
              </a:spcBef>
              <a:spcAft>
                <a:spcPts val="600"/>
              </a:spcAft>
              <a:buFont typeface="Arial" panose="020B0604020202020204" pitchFamily="34" charset="0"/>
              <a:buChar char="•"/>
            </a:pPr>
            <a:r>
              <a:rPr lang="en-US" sz="2400" b="1" dirty="0">
                <a:solidFill>
                  <a:schemeClr val="tx1">
                    <a:lumMod val="65000"/>
                    <a:lumOff val="35000"/>
                  </a:schemeClr>
                </a:solidFill>
                <a:effectLst/>
                <a:latin typeface="Corbel" panose="020B0503020204020204" pitchFamily="34" charset="0"/>
                <a:ea typeface="Calibri" panose="020F0502020204030204" pitchFamily="34" charset="0"/>
              </a:rPr>
              <a:t>Purchase Requests</a:t>
            </a:r>
            <a:r>
              <a:rPr lang="en-US" sz="2400" dirty="0">
                <a:solidFill>
                  <a:schemeClr val="tx1">
                    <a:lumMod val="65000"/>
                    <a:lumOff val="35000"/>
                  </a:schemeClr>
                </a:solidFill>
                <a:effectLst/>
                <a:latin typeface="Corbel" panose="020B0503020204020204" pitchFamily="34" charset="0"/>
                <a:ea typeface="Calibri" panose="020F0502020204030204" pitchFamily="34" charset="0"/>
              </a:rPr>
              <a:t>:  </a:t>
            </a:r>
            <a:r>
              <a:rPr lang="en-US" sz="2400" i="1" dirty="0">
                <a:solidFill>
                  <a:schemeClr val="tx1">
                    <a:lumMod val="65000"/>
                    <a:lumOff val="35000"/>
                  </a:schemeClr>
                </a:solidFill>
                <a:effectLst/>
                <a:highlight>
                  <a:srgbClr val="FFFF00"/>
                </a:highlight>
                <a:latin typeface="Corbel" panose="020B0503020204020204" pitchFamily="34" charset="0"/>
                <a:ea typeface="Calibri" panose="020F0502020204030204" pitchFamily="34" charset="0"/>
              </a:rPr>
              <a:t>at least </a:t>
            </a:r>
            <a:r>
              <a:rPr lang="en-US" sz="2400" b="1" i="1" dirty="0">
                <a:solidFill>
                  <a:schemeClr val="tx1">
                    <a:lumMod val="65000"/>
                    <a:lumOff val="35000"/>
                  </a:schemeClr>
                </a:solidFill>
                <a:effectLst/>
                <a:highlight>
                  <a:srgbClr val="FFFF00"/>
                </a:highlight>
                <a:latin typeface="Corbel" panose="020B0503020204020204" pitchFamily="34" charset="0"/>
                <a:ea typeface="Calibri" panose="020F0502020204030204" pitchFamily="34" charset="0"/>
              </a:rPr>
              <a:t>72 hours</a:t>
            </a:r>
            <a:r>
              <a:rPr lang="en-US" sz="2400" b="1" i="1" dirty="0">
                <a:solidFill>
                  <a:schemeClr val="tx1">
                    <a:lumMod val="65000"/>
                    <a:lumOff val="35000"/>
                  </a:schemeClr>
                </a:solidFill>
                <a:effectLst/>
                <a:latin typeface="Corbel" panose="020B0503020204020204" pitchFamily="34" charset="0"/>
                <a:ea typeface="Calibri" panose="020F0502020204030204" pitchFamily="34" charset="0"/>
              </a:rPr>
              <a:t> </a:t>
            </a:r>
            <a:r>
              <a:rPr lang="en-US" sz="2400" b="1" i="1" u="sng" dirty="0">
                <a:solidFill>
                  <a:schemeClr val="tx1">
                    <a:lumMod val="65000"/>
                    <a:lumOff val="35000"/>
                  </a:schemeClr>
                </a:solidFill>
                <a:effectLst/>
                <a:latin typeface="Corbel" panose="020B0503020204020204" pitchFamily="34" charset="0"/>
                <a:ea typeface="Calibri" panose="020F0502020204030204" pitchFamily="34" charset="0"/>
              </a:rPr>
              <a:t>prior</a:t>
            </a:r>
            <a:r>
              <a:rPr lang="en-US" sz="2400" i="1" dirty="0">
                <a:solidFill>
                  <a:schemeClr val="tx1">
                    <a:lumMod val="65000"/>
                    <a:lumOff val="35000"/>
                  </a:schemeClr>
                </a:solidFill>
                <a:effectLst/>
                <a:latin typeface="Corbel" panose="020B0503020204020204" pitchFamily="34" charset="0"/>
                <a:ea typeface="Calibri" panose="020F0502020204030204" pitchFamily="34" charset="0"/>
              </a:rPr>
              <a:t> to the event/purchase - longer for online orders </a:t>
            </a:r>
          </a:p>
          <a:p>
            <a:pPr marL="800100" indent="-342900">
              <a:lnSpc>
                <a:spcPts val="2200"/>
              </a:lnSpc>
              <a:spcAft>
                <a:spcPts val="600"/>
              </a:spcAft>
              <a:buFont typeface="Arial" panose="020B0604020202020204" pitchFamily="34" charset="0"/>
              <a:buChar char="•"/>
            </a:pPr>
            <a:r>
              <a:rPr lang="en-US" sz="2400" b="1" dirty="0">
                <a:solidFill>
                  <a:schemeClr val="tx1">
                    <a:lumMod val="65000"/>
                    <a:lumOff val="35000"/>
                  </a:schemeClr>
                </a:solidFill>
                <a:latin typeface="Corbel" panose="020B0503020204020204" pitchFamily="34" charset="0"/>
                <a:ea typeface="Calibri" panose="020F0502020204030204" pitchFamily="34" charset="0"/>
              </a:rPr>
              <a:t>Prize</a:t>
            </a:r>
            <a:r>
              <a:rPr lang="en-US" sz="2400" dirty="0">
                <a:solidFill>
                  <a:schemeClr val="tx1">
                    <a:lumMod val="65000"/>
                    <a:lumOff val="35000"/>
                  </a:schemeClr>
                </a:solidFill>
                <a:latin typeface="Corbel" panose="020B0503020204020204" pitchFamily="34" charset="0"/>
                <a:ea typeface="Calibri" panose="020F0502020204030204" pitchFamily="34" charset="0"/>
              </a:rPr>
              <a:t> </a:t>
            </a:r>
            <a:r>
              <a:rPr lang="en-US" sz="2400" b="1" dirty="0">
                <a:solidFill>
                  <a:schemeClr val="tx1">
                    <a:lumMod val="65000"/>
                    <a:lumOff val="35000"/>
                  </a:schemeClr>
                </a:solidFill>
                <a:latin typeface="Corbel" panose="020B0503020204020204" pitchFamily="34" charset="0"/>
                <a:ea typeface="Calibri" panose="020F0502020204030204" pitchFamily="34" charset="0"/>
              </a:rPr>
              <a:t>Purchase Requests:  </a:t>
            </a:r>
            <a:r>
              <a:rPr lang="en-US" sz="2400" i="1" dirty="0">
                <a:solidFill>
                  <a:schemeClr val="tx1">
                    <a:lumMod val="65000"/>
                    <a:lumOff val="35000"/>
                  </a:schemeClr>
                </a:solidFill>
                <a:effectLst/>
                <a:highlight>
                  <a:srgbClr val="FFFF00"/>
                </a:highlight>
                <a:latin typeface="Corbel" panose="020B0503020204020204" pitchFamily="34" charset="0"/>
                <a:ea typeface="Calibri" panose="020F0502020204030204" pitchFamily="34" charset="0"/>
              </a:rPr>
              <a:t>at least </a:t>
            </a:r>
            <a:r>
              <a:rPr lang="en-US" sz="2400" b="1" i="1" dirty="0">
                <a:solidFill>
                  <a:schemeClr val="tx1">
                    <a:lumMod val="65000"/>
                    <a:lumOff val="35000"/>
                  </a:schemeClr>
                </a:solidFill>
                <a:highlight>
                  <a:srgbClr val="FFFF00"/>
                </a:highlight>
                <a:latin typeface="Corbel" panose="020B0503020204020204" pitchFamily="34" charset="0"/>
                <a:ea typeface="Calibri" panose="020F0502020204030204" pitchFamily="34" charset="0"/>
              </a:rPr>
              <a:t>7 business days</a:t>
            </a:r>
            <a:r>
              <a:rPr lang="en-US" sz="2400" b="1" i="1" dirty="0">
                <a:solidFill>
                  <a:schemeClr val="tx1">
                    <a:lumMod val="65000"/>
                    <a:lumOff val="35000"/>
                  </a:schemeClr>
                </a:solidFill>
                <a:latin typeface="Corbel" panose="020B0503020204020204" pitchFamily="34" charset="0"/>
                <a:ea typeface="Calibri" panose="020F0502020204030204" pitchFamily="34" charset="0"/>
              </a:rPr>
              <a:t> </a:t>
            </a:r>
            <a:r>
              <a:rPr lang="en-US" sz="2400" b="1" i="1" u="sng" dirty="0">
                <a:solidFill>
                  <a:schemeClr val="tx1">
                    <a:lumMod val="65000"/>
                    <a:lumOff val="35000"/>
                  </a:schemeClr>
                </a:solidFill>
                <a:effectLst/>
                <a:latin typeface="Corbel" panose="020B0503020204020204" pitchFamily="34" charset="0"/>
                <a:ea typeface="Calibri" panose="020F0502020204030204" pitchFamily="34" charset="0"/>
              </a:rPr>
              <a:t>prior</a:t>
            </a:r>
            <a:r>
              <a:rPr lang="en-US" sz="2400" i="1" dirty="0">
                <a:solidFill>
                  <a:schemeClr val="tx1">
                    <a:lumMod val="65000"/>
                    <a:lumOff val="35000"/>
                  </a:schemeClr>
                </a:solidFill>
                <a:effectLst/>
                <a:latin typeface="Corbel" panose="020B0503020204020204" pitchFamily="34" charset="0"/>
                <a:ea typeface="Calibri" panose="020F0502020204030204" pitchFamily="34" charset="0"/>
              </a:rPr>
              <a:t> </a:t>
            </a:r>
            <a:r>
              <a:rPr lang="en-US" sz="2400" i="1" dirty="0">
                <a:solidFill>
                  <a:schemeClr val="tx1">
                    <a:lumMod val="65000"/>
                    <a:lumOff val="35000"/>
                  </a:schemeClr>
                </a:solidFill>
                <a:latin typeface="Corbel" panose="020B0503020204020204" pitchFamily="34" charset="0"/>
              </a:rPr>
              <a:t>to the event/purchase - longer for online orders </a:t>
            </a:r>
          </a:p>
          <a:p>
            <a:pPr marL="800100" marR="0" indent="-342900">
              <a:lnSpc>
                <a:spcPts val="2200"/>
              </a:lnSpc>
              <a:spcBef>
                <a:spcPts val="0"/>
              </a:spcBef>
              <a:spcAft>
                <a:spcPts val="600"/>
              </a:spcAft>
              <a:buFont typeface="Arial" panose="020B0604020202020204" pitchFamily="34" charset="0"/>
              <a:buChar char="•"/>
            </a:pPr>
            <a:r>
              <a:rPr lang="en-US" sz="2400" b="1" dirty="0">
                <a:solidFill>
                  <a:schemeClr val="tx1">
                    <a:lumMod val="65000"/>
                    <a:lumOff val="35000"/>
                  </a:schemeClr>
                </a:solidFill>
                <a:effectLst/>
                <a:latin typeface="Corbel" panose="020B0503020204020204" pitchFamily="34" charset="0"/>
                <a:ea typeface="Calibri" panose="020F0502020204030204" pitchFamily="34" charset="0"/>
              </a:rPr>
              <a:t>Contract, Performance or Speaker Requests:  </a:t>
            </a:r>
            <a:r>
              <a:rPr lang="en-US" sz="2400" i="1" dirty="0">
                <a:solidFill>
                  <a:schemeClr val="tx1">
                    <a:lumMod val="65000"/>
                    <a:lumOff val="35000"/>
                  </a:schemeClr>
                </a:solidFill>
                <a:effectLst/>
                <a:highlight>
                  <a:srgbClr val="FFFF00"/>
                </a:highlight>
                <a:latin typeface="Corbel" panose="020B0503020204020204" pitchFamily="34" charset="0"/>
                <a:ea typeface="Calibri" panose="020F0502020204030204" pitchFamily="34" charset="0"/>
              </a:rPr>
              <a:t>at least </a:t>
            </a:r>
            <a:r>
              <a:rPr lang="en-US" sz="2400" b="1" i="1" dirty="0">
                <a:solidFill>
                  <a:schemeClr val="tx1">
                    <a:lumMod val="65000"/>
                    <a:lumOff val="35000"/>
                  </a:schemeClr>
                </a:solidFill>
                <a:effectLst/>
                <a:highlight>
                  <a:srgbClr val="FFFF00"/>
                </a:highlight>
                <a:latin typeface="Corbel" panose="020B0503020204020204" pitchFamily="34" charset="0"/>
                <a:ea typeface="Calibri" panose="020F0502020204030204" pitchFamily="34" charset="0"/>
              </a:rPr>
              <a:t>4 weeks</a:t>
            </a:r>
            <a:r>
              <a:rPr lang="en-US" sz="2400" b="1" i="1" dirty="0">
                <a:solidFill>
                  <a:schemeClr val="tx1">
                    <a:lumMod val="65000"/>
                    <a:lumOff val="35000"/>
                  </a:schemeClr>
                </a:solidFill>
                <a:effectLst/>
                <a:latin typeface="Corbel" panose="020B0503020204020204" pitchFamily="34" charset="0"/>
                <a:ea typeface="Calibri" panose="020F0502020204030204" pitchFamily="34" charset="0"/>
              </a:rPr>
              <a:t> </a:t>
            </a:r>
            <a:r>
              <a:rPr lang="en-US" sz="2400" b="1" i="1" u="sng" dirty="0">
                <a:solidFill>
                  <a:schemeClr val="tx1">
                    <a:lumMod val="65000"/>
                    <a:lumOff val="35000"/>
                  </a:schemeClr>
                </a:solidFill>
                <a:effectLst/>
                <a:latin typeface="Corbel" panose="020B0503020204020204" pitchFamily="34" charset="0"/>
                <a:ea typeface="Calibri" panose="020F0502020204030204" pitchFamily="34" charset="0"/>
              </a:rPr>
              <a:t>prior</a:t>
            </a:r>
            <a:r>
              <a:rPr lang="en-US" sz="2400" i="1" dirty="0">
                <a:solidFill>
                  <a:schemeClr val="tx1">
                    <a:lumMod val="65000"/>
                    <a:lumOff val="35000"/>
                  </a:schemeClr>
                </a:solidFill>
                <a:effectLst/>
                <a:latin typeface="Corbel" panose="020B0503020204020204" pitchFamily="34" charset="0"/>
                <a:ea typeface="Calibri" panose="020F0502020204030204" pitchFamily="34" charset="0"/>
              </a:rPr>
              <a:t> to event/purchase</a:t>
            </a:r>
          </a:p>
          <a:p>
            <a:pPr marL="457200" marR="0">
              <a:spcBef>
                <a:spcPts val="0"/>
              </a:spcBef>
              <a:spcAft>
                <a:spcPts val="0"/>
              </a:spcAft>
            </a:pPr>
            <a:endParaRPr lang="en-US" sz="1600" dirty="0">
              <a:solidFill>
                <a:schemeClr val="tx1">
                  <a:lumMod val="65000"/>
                  <a:lumOff val="35000"/>
                </a:schemeClr>
              </a:solidFill>
              <a:latin typeface="Corbel" panose="020B0503020204020204" pitchFamily="34" charset="0"/>
              <a:ea typeface="Calibri" panose="020F0502020204030204" pitchFamily="34" charset="0"/>
            </a:endParaRPr>
          </a:p>
          <a:p>
            <a:pPr marL="1200150" lvl="2" indent="-285750">
              <a:buFont typeface="Arial" panose="020B0604020202020204" pitchFamily="34" charset="0"/>
              <a:buChar char="•"/>
            </a:pPr>
            <a:r>
              <a:rPr lang="en-US" sz="2400" i="1" dirty="0">
                <a:effectLst/>
                <a:latin typeface="Corbel" panose="020B0503020204020204" pitchFamily="34" charset="0"/>
                <a:ea typeface="Calibri" panose="020F0502020204030204" pitchFamily="34" charset="0"/>
              </a:rPr>
              <a:t>NOTE:  There is a </a:t>
            </a:r>
            <a:r>
              <a:rPr lang="en-US" sz="2400" b="1" i="1" u="sng" dirty="0">
                <a:effectLst/>
                <a:latin typeface="Corbel" panose="020B0503020204020204" pitchFamily="34" charset="0"/>
                <a:ea typeface="Calibri" panose="020F0502020204030204" pitchFamily="34" charset="0"/>
              </a:rPr>
              <a:t>separate</a:t>
            </a:r>
            <a:r>
              <a:rPr lang="en-US" sz="2400" i="1" dirty="0">
                <a:effectLst/>
                <a:latin typeface="Corbel" panose="020B0503020204020204" pitchFamily="34" charset="0"/>
                <a:ea typeface="Calibri" panose="020F0502020204030204" pitchFamily="34" charset="0"/>
              </a:rPr>
              <a:t> </a:t>
            </a:r>
            <a:r>
              <a:rPr lang="en-US" sz="2400" b="1" i="1" u="sng" dirty="0">
                <a:effectLst/>
                <a:latin typeface="Corbel" panose="020B0503020204020204" pitchFamily="34" charset="0"/>
                <a:ea typeface="Calibri" panose="020F0502020204030204" pitchFamily="34" charset="0"/>
              </a:rPr>
              <a:t>training</a:t>
            </a:r>
            <a:r>
              <a:rPr lang="en-US" sz="2400" i="1" dirty="0">
                <a:effectLst/>
                <a:latin typeface="Corbel" panose="020B0503020204020204" pitchFamily="34" charset="0"/>
                <a:ea typeface="Calibri" panose="020F0502020204030204" pitchFamily="34" charset="0"/>
              </a:rPr>
              <a:t> that covers anything travel-related, (travel requests/approval, registration fees, hotel/lodging requests, motor pool rentals, airline fees, travel expenses, etc.).  </a:t>
            </a:r>
            <a:r>
              <a:rPr lang="en-US" sz="2400" b="1" i="1" dirty="0">
                <a:effectLst/>
                <a:latin typeface="Corbel" panose="020B0503020204020204" pitchFamily="34" charset="0"/>
                <a:ea typeface="Calibri" panose="020F0502020204030204" pitchFamily="34" charset="0"/>
              </a:rPr>
              <a:t>Please be sure to attend!</a:t>
            </a:r>
          </a:p>
          <a:p>
            <a:pPr marR="0" algn="ctr">
              <a:spcBef>
                <a:spcPts val="0"/>
              </a:spcBef>
              <a:spcAft>
                <a:spcPts val="0"/>
              </a:spcAft>
            </a:pPr>
            <a:r>
              <a:rPr lang="en-US" sz="2400" dirty="0">
                <a:solidFill>
                  <a:schemeClr val="tx1">
                    <a:lumMod val="75000"/>
                    <a:lumOff val="25000"/>
                  </a:schemeClr>
                </a:solidFill>
                <a:effectLst/>
                <a:latin typeface="Corbel" panose="020B0503020204020204" pitchFamily="34" charset="0"/>
                <a:ea typeface="Calibri" panose="020F0502020204030204" pitchFamily="34" charset="0"/>
              </a:rPr>
              <a:t> </a:t>
            </a:r>
            <a:endParaRPr lang="en-US" sz="1600" dirty="0">
              <a:solidFill>
                <a:schemeClr val="tx1">
                  <a:lumMod val="75000"/>
                  <a:lumOff val="25000"/>
                </a:schemeClr>
              </a:solidFill>
              <a:effectLst/>
              <a:latin typeface="Corbel" panose="020B0503020204020204" pitchFamily="34" charset="0"/>
              <a:ea typeface="Calibri" panose="020F0502020204030204" pitchFamily="34" charset="0"/>
            </a:endParaRPr>
          </a:p>
          <a:p>
            <a:pPr marR="0">
              <a:spcBef>
                <a:spcPts val="0"/>
              </a:spcBef>
              <a:spcAft>
                <a:spcPts val="0"/>
              </a:spcAft>
            </a:pPr>
            <a:endParaRPr lang="en-US" i="1" u="sng" dirty="0">
              <a:solidFill>
                <a:srgbClr val="0563C1"/>
              </a:solidFill>
              <a:latin typeface="Corbel" panose="020B0503020204020204" pitchFamily="34" charset="0"/>
              <a:ea typeface="Calibri" panose="020F0502020204030204" pitchFamily="34" charset="0"/>
            </a:endParaRPr>
          </a:p>
        </p:txBody>
      </p:sp>
      <p:sp>
        <p:nvSpPr>
          <p:cNvPr id="2" name="TextBox 1">
            <a:extLst>
              <a:ext uri="{FF2B5EF4-FFF2-40B4-BE49-F238E27FC236}">
                <a16:creationId xmlns:a16="http://schemas.microsoft.com/office/drawing/2014/main" id="{29DEB4E8-26A9-2D54-764E-3848FD7B2551}"/>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spTree>
    <p:extLst>
      <p:ext uri="{BB962C8B-B14F-4D97-AF65-F5344CB8AC3E}">
        <p14:creationId xmlns:p14="http://schemas.microsoft.com/office/powerpoint/2010/main" val="1272178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0CCD62-CE2E-4655-B7C1-657B4BEFC03C}"/>
              </a:ext>
            </a:extLst>
          </p:cNvPr>
          <p:cNvSpPr>
            <a:spLocks noGrp="1"/>
          </p:cNvSpPr>
          <p:nvPr>
            <p:ph idx="1"/>
          </p:nvPr>
        </p:nvSpPr>
        <p:spPr>
          <a:xfrm>
            <a:off x="246668" y="355859"/>
            <a:ext cx="11698664" cy="7770043"/>
          </a:xfrm>
        </p:spPr>
        <p:txBody>
          <a:bodyPr>
            <a:normAutofit/>
          </a:bodyPr>
          <a:lstStyle/>
          <a:p>
            <a:pPr marL="0" marR="0" indent="0">
              <a:lnSpc>
                <a:spcPct val="100000"/>
              </a:lnSpc>
              <a:spcBef>
                <a:spcPts val="0"/>
              </a:spcBef>
              <a:spcAft>
                <a:spcPts val="2400"/>
              </a:spcAft>
              <a:buNone/>
            </a:pPr>
            <a:r>
              <a:rPr lang="en-US" sz="4400" u="none" dirty="0">
                <a:solidFill>
                  <a:schemeClr val="tx1">
                    <a:lumMod val="75000"/>
                    <a:lumOff val="25000"/>
                  </a:schemeClr>
                </a:solidFill>
                <a:latin typeface="Corbel" panose="020B0503020204020204" pitchFamily="34" charset="0"/>
                <a:ea typeface="Calibri" panose="020F0502020204030204" pitchFamily="34" charset="0"/>
              </a:rPr>
              <a:t>Summary</a:t>
            </a:r>
          </a:p>
          <a:p>
            <a:pPr>
              <a:lnSpc>
                <a:spcPts val="2000"/>
              </a:lnSpc>
              <a:spcBef>
                <a:spcPts val="0"/>
              </a:spcBef>
              <a:spcAft>
                <a:spcPts val="1800"/>
              </a:spcAft>
            </a:pPr>
            <a:r>
              <a:rPr lang="en-US" b="0" u="none" dirty="0">
                <a:solidFill>
                  <a:schemeClr val="tx1">
                    <a:lumMod val="65000"/>
                    <a:lumOff val="35000"/>
                  </a:schemeClr>
                </a:solidFill>
                <a:ea typeface="Calibri" panose="020F0502020204030204" pitchFamily="34" charset="0"/>
              </a:rPr>
              <a:t>Make sure the forms you submit to your advisor are </a:t>
            </a:r>
            <a:r>
              <a:rPr lang="en-US" dirty="0">
                <a:solidFill>
                  <a:schemeClr val="tx1">
                    <a:lumMod val="65000"/>
                    <a:lumOff val="35000"/>
                  </a:schemeClr>
                </a:solidFill>
                <a:ea typeface="Calibri" panose="020F0502020204030204" pitchFamily="34" charset="0"/>
              </a:rPr>
              <a:t>COMPLETE</a:t>
            </a:r>
            <a:r>
              <a:rPr lang="en-US" b="0" u="none" dirty="0">
                <a:solidFill>
                  <a:schemeClr val="tx1">
                    <a:lumMod val="65000"/>
                    <a:lumOff val="35000"/>
                  </a:schemeClr>
                </a:solidFill>
                <a:ea typeface="Calibri" panose="020F0502020204030204" pitchFamily="34" charset="0"/>
              </a:rPr>
              <a:t>!  The details are </a:t>
            </a:r>
            <a:r>
              <a:rPr lang="en-US" dirty="0">
                <a:solidFill>
                  <a:schemeClr val="tx1">
                    <a:lumMod val="65000"/>
                    <a:lumOff val="35000"/>
                  </a:schemeClr>
                </a:solidFill>
                <a:ea typeface="Calibri" panose="020F0502020204030204" pitchFamily="34" charset="0"/>
              </a:rPr>
              <a:t>IMPORTANT</a:t>
            </a:r>
            <a:r>
              <a:rPr lang="en-US" b="0" u="none" dirty="0">
                <a:solidFill>
                  <a:schemeClr val="tx1">
                    <a:lumMod val="65000"/>
                    <a:lumOff val="35000"/>
                  </a:schemeClr>
                </a:solidFill>
                <a:ea typeface="Calibri" panose="020F0502020204030204" pitchFamily="34" charset="0"/>
              </a:rPr>
              <a:t>!</a:t>
            </a:r>
          </a:p>
          <a:p>
            <a:pPr>
              <a:lnSpc>
                <a:spcPts val="2000"/>
              </a:lnSpc>
              <a:spcBef>
                <a:spcPts val="0"/>
              </a:spcBef>
              <a:spcAft>
                <a:spcPts val="1800"/>
              </a:spcAft>
            </a:pPr>
            <a:r>
              <a:rPr lang="en-US" b="0" u="none" dirty="0">
                <a:solidFill>
                  <a:schemeClr val="tx1">
                    <a:lumMod val="65000"/>
                    <a:lumOff val="35000"/>
                  </a:schemeClr>
                </a:solidFill>
                <a:latin typeface="Corbel" panose="020B0503020204020204" pitchFamily="34" charset="0"/>
                <a:ea typeface="Calibri" panose="020F0502020204030204" pitchFamily="34" charset="0"/>
              </a:rPr>
              <a:t>Email all r</a:t>
            </a:r>
            <a:r>
              <a:rPr lang="en-US" b="0" u="none" dirty="0">
                <a:solidFill>
                  <a:schemeClr val="tx1">
                    <a:lumMod val="65000"/>
                    <a:lumOff val="35000"/>
                  </a:schemeClr>
                </a:solidFill>
                <a:effectLst/>
                <a:latin typeface="Corbel" panose="020B0503020204020204" pitchFamily="34" charset="0"/>
                <a:ea typeface="Calibri" panose="020F0502020204030204" pitchFamily="34" charset="0"/>
              </a:rPr>
              <a:t>equest forms and any supporting documentation </a:t>
            </a:r>
            <a:r>
              <a:rPr lang="en-US" b="0" u="none" dirty="0">
                <a:solidFill>
                  <a:schemeClr val="tx1">
                    <a:lumMod val="65000"/>
                    <a:lumOff val="35000"/>
                  </a:schemeClr>
                </a:solidFill>
                <a:latin typeface="Corbel" panose="020B0503020204020204" pitchFamily="34" charset="0"/>
                <a:ea typeface="Calibri" panose="020F0502020204030204" pitchFamily="34" charset="0"/>
              </a:rPr>
              <a:t>to your advisor for </a:t>
            </a:r>
            <a:r>
              <a:rPr lang="en-US" dirty="0">
                <a:solidFill>
                  <a:schemeClr val="tx1">
                    <a:lumMod val="65000"/>
                    <a:lumOff val="35000"/>
                  </a:schemeClr>
                </a:solidFill>
                <a:latin typeface="Corbel" panose="020B0503020204020204" pitchFamily="34" charset="0"/>
                <a:ea typeface="Calibri" panose="020F0502020204030204" pitchFamily="34" charset="0"/>
              </a:rPr>
              <a:t>approval</a:t>
            </a:r>
            <a:r>
              <a:rPr lang="en-US" b="0" u="none" dirty="0">
                <a:solidFill>
                  <a:schemeClr val="tx1">
                    <a:lumMod val="65000"/>
                    <a:lumOff val="35000"/>
                  </a:schemeClr>
                </a:solidFill>
                <a:latin typeface="Corbel" panose="020B0503020204020204" pitchFamily="34" charset="0"/>
                <a:ea typeface="Calibri" panose="020F0502020204030204" pitchFamily="34" charset="0"/>
              </a:rPr>
              <a:t>.</a:t>
            </a:r>
          </a:p>
          <a:p>
            <a:pPr>
              <a:lnSpc>
                <a:spcPts val="2000"/>
              </a:lnSpc>
              <a:spcBef>
                <a:spcPts val="0"/>
              </a:spcBef>
              <a:spcAft>
                <a:spcPts val="1800"/>
              </a:spcAft>
            </a:pPr>
            <a:r>
              <a:rPr lang="en-US" b="0" u="none" dirty="0">
                <a:solidFill>
                  <a:schemeClr val="tx1">
                    <a:lumMod val="65000"/>
                    <a:lumOff val="35000"/>
                  </a:schemeClr>
                </a:solidFill>
                <a:latin typeface="Corbel" panose="020B0503020204020204" pitchFamily="34" charset="0"/>
                <a:ea typeface="Calibri" panose="020F0502020204030204" pitchFamily="34" charset="0"/>
              </a:rPr>
              <a:t>Your advisor will email the approved request forms to the SES Fiscal Team at </a:t>
            </a:r>
            <a:r>
              <a:rPr lang="en-US" b="0" u="none" dirty="0">
                <a:solidFill>
                  <a:srgbClr val="0563C1"/>
                </a:solidFill>
                <a:ea typeface="Calibri" panose="020F0502020204030204" pitchFamily="34" charset="0"/>
                <a:hlinkClick r:id="rId3">
                  <a:extLst>
                    <a:ext uri="{A12FA001-AC4F-418D-AE19-62706E023703}">
                      <ahyp:hlinkClr xmlns:ahyp="http://schemas.microsoft.com/office/drawing/2018/hyperlinkcolor" val="tx"/>
                    </a:ext>
                  </a:extLst>
                </a:hlinkClick>
              </a:rPr>
              <a:t>getinvolved.finance@wsu.edu</a:t>
            </a:r>
            <a:r>
              <a:rPr lang="en-US" b="0" u="none" dirty="0">
                <a:solidFill>
                  <a:srgbClr val="0563C1"/>
                </a:solidFill>
                <a:ea typeface="Calibri" panose="020F0502020204030204" pitchFamily="34" charset="0"/>
              </a:rPr>
              <a:t>.</a:t>
            </a:r>
          </a:p>
          <a:p>
            <a:pPr>
              <a:lnSpc>
                <a:spcPts val="2000"/>
              </a:lnSpc>
              <a:spcBef>
                <a:spcPts val="0"/>
              </a:spcBef>
              <a:spcAft>
                <a:spcPts val="1800"/>
              </a:spcAft>
            </a:pPr>
            <a:r>
              <a:rPr lang="en-US" b="0" u="none" dirty="0">
                <a:solidFill>
                  <a:schemeClr val="tx1">
                    <a:lumMod val="65000"/>
                    <a:lumOff val="35000"/>
                  </a:schemeClr>
                </a:solidFill>
                <a:effectLst/>
                <a:latin typeface="Corbel" panose="020B0503020204020204" pitchFamily="34" charset="0"/>
                <a:ea typeface="Calibri" panose="020F0502020204030204" pitchFamily="34" charset="0"/>
              </a:rPr>
              <a:t>Send receipts, invoices, list of attendees, prize logs, confirmations, etc. to </a:t>
            </a:r>
            <a:r>
              <a:rPr lang="en-US" b="0" u="none" dirty="0">
                <a:solidFill>
                  <a:srgbClr val="0563C1"/>
                </a:solidFill>
                <a:ea typeface="Calibri" panose="020F0502020204030204" pitchFamily="34" charset="0"/>
                <a:hlinkClick r:id="rId3">
                  <a:extLst>
                    <a:ext uri="{A12FA001-AC4F-418D-AE19-62706E023703}">
                      <ahyp:hlinkClr xmlns:ahyp="http://schemas.microsoft.com/office/drawing/2018/hyperlinkcolor" val="tx"/>
                    </a:ext>
                  </a:extLst>
                </a:hlinkClick>
              </a:rPr>
              <a:t>getinvolved.finance@wsu.edu</a:t>
            </a:r>
            <a:r>
              <a:rPr lang="en-US" b="0" u="none" dirty="0">
                <a:solidFill>
                  <a:srgbClr val="0563C1"/>
                </a:solidFill>
                <a:ea typeface="Calibri" panose="020F0502020204030204" pitchFamily="34" charset="0"/>
              </a:rPr>
              <a:t> </a:t>
            </a:r>
            <a:r>
              <a:rPr lang="en-US" sz="2000" b="0" u="none" dirty="0">
                <a:solidFill>
                  <a:schemeClr val="tx1">
                    <a:lumMod val="65000"/>
                    <a:lumOff val="35000"/>
                  </a:schemeClr>
                </a:solidFill>
                <a:effectLst/>
                <a:latin typeface="Corbel" panose="020B0503020204020204" pitchFamily="34" charset="0"/>
                <a:ea typeface="Calibri" panose="020F0502020204030204" pitchFamily="34" charset="0"/>
              </a:rPr>
              <a:t>(</a:t>
            </a:r>
            <a:r>
              <a:rPr lang="en-US" sz="2000" b="0" i="1" u="none" dirty="0">
                <a:solidFill>
                  <a:schemeClr val="tx1">
                    <a:lumMod val="65000"/>
                    <a:lumOff val="35000"/>
                  </a:schemeClr>
                </a:solidFill>
                <a:effectLst/>
                <a:latin typeface="Corbel" panose="020B0503020204020204" pitchFamily="34" charset="0"/>
                <a:ea typeface="Calibri" panose="020F0502020204030204" pitchFamily="34" charset="0"/>
              </a:rPr>
              <a:t>in pdf format please!)</a:t>
            </a:r>
            <a:r>
              <a:rPr lang="en-US" b="0" i="1" u="none" dirty="0">
                <a:solidFill>
                  <a:schemeClr val="tx1">
                    <a:lumMod val="65000"/>
                    <a:lumOff val="35000"/>
                  </a:schemeClr>
                </a:solidFill>
                <a:effectLst/>
                <a:latin typeface="Corbel" panose="020B0503020204020204" pitchFamily="34" charset="0"/>
                <a:ea typeface="Calibri" panose="020F0502020204030204" pitchFamily="34" charset="0"/>
              </a:rPr>
              <a:t>.</a:t>
            </a:r>
            <a:endParaRPr lang="en-US" b="0" u="none" dirty="0">
              <a:solidFill>
                <a:schemeClr val="tx1">
                  <a:lumMod val="65000"/>
                  <a:lumOff val="35000"/>
                </a:schemeClr>
              </a:solidFill>
              <a:latin typeface="Corbel" panose="020B0503020204020204" pitchFamily="34" charset="0"/>
              <a:ea typeface="Calibri" panose="020F0502020204030204" pitchFamily="34" charset="0"/>
            </a:endParaRPr>
          </a:p>
          <a:p>
            <a:pPr>
              <a:lnSpc>
                <a:spcPts val="2000"/>
              </a:lnSpc>
              <a:spcBef>
                <a:spcPts val="0"/>
              </a:spcBef>
              <a:spcAft>
                <a:spcPts val="1800"/>
              </a:spcAft>
            </a:pPr>
            <a:r>
              <a:rPr lang="en-US" b="0" u="none" dirty="0">
                <a:solidFill>
                  <a:schemeClr val="tx1">
                    <a:lumMod val="65000"/>
                    <a:lumOff val="35000"/>
                  </a:schemeClr>
                </a:solidFill>
                <a:latin typeface="Corbel" panose="020B0503020204020204" pitchFamily="34" charset="0"/>
              </a:rPr>
              <a:t>Most of our required forms and information can be found at </a:t>
            </a:r>
            <a:r>
              <a:rPr lang="en-US" u="none" dirty="0">
                <a:solidFill>
                  <a:srgbClr val="0563C1"/>
                </a:solidFill>
                <a:ea typeface="Calibri" panose="020F0502020204030204" pitchFamily="34" charset="0"/>
                <a:hlinkClick r:id="rId4">
                  <a:extLst>
                    <a:ext uri="{A12FA001-AC4F-418D-AE19-62706E023703}">
                      <ahyp:hlinkClr xmlns:ahyp="http://schemas.microsoft.com/office/drawing/2018/hyperlinkcolor" val="tx"/>
                    </a:ext>
                  </a:extLst>
                </a:hlinkClick>
              </a:rPr>
              <a:t>https://getinvolved.wsu.edu/forms</a:t>
            </a:r>
            <a:r>
              <a:rPr lang="en-US" b="0" u="none" dirty="0">
                <a:solidFill>
                  <a:srgbClr val="0563C1"/>
                </a:solidFill>
                <a:ea typeface="Calibri" panose="020F0502020204030204" pitchFamily="34" charset="0"/>
              </a:rPr>
              <a:t>   </a:t>
            </a:r>
            <a:r>
              <a:rPr lang="en-US" i="1" u="none" dirty="0">
                <a:solidFill>
                  <a:schemeClr val="tx1">
                    <a:lumMod val="65000"/>
                    <a:lumOff val="35000"/>
                  </a:schemeClr>
                </a:solidFill>
                <a:highlight>
                  <a:srgbClr val="FFFF00"/>
                </a:highlight>
                <a:latin typeface="Corbel" panose="020B0503020204020204" pitchFamily="34" charset="0"/>
              </a:rPr>
              <a:t>***  Please add a bookmark to this website!  ***</a:t>
            </a:r>
          </a:p>
          <a:p>
            <a:pPr>
              <a:lnSpc>
                <a:spcPts val="2000"/>
              </a:lnSpc>
              <a:spcBef>
                <a:spcPts val="0"/>
              </a:spcBef>
              <a:spcAft>
                <a:spcPts val="1800"/>
              </a:spcAft>
            </a:pPr>
            <a:r>
              <a:rPr lang="en-US" b="0" u="none" dirty="0">
                <a:solidFill>
                  <a:schemeClr val="tx1">
                    <a:lumMod val="65000"/>
                    <a:lumOff val="35000"/>
                  </a:schemeClr>
                </a:solidFill>
                <a:effectLst/>
                <a:latin typeface="Corbel" panose="020B0503020204020204" pitchFamily="34" charset="0"/>
                <a:ea typeface="Calibri" panose="020F0502020204030204" pitchFamily="34" charset="0"/>
              </a:rPr>
              <a:t>If you have questions about the process, please contact your advisor </a:t>
            </a:r>
            <a:r>
              <a:rPr lang="en-US" sz="2200" b="0" u="none" dirty="0">
                <a:solidFill>
                  <a:schemeClr val="tx1">
                    <a:lumMod val="65000"/>
                    <a:lumOff val="35000"/>
                  </a:schemeClr>
                </a:solidFill>
                <a:effectLst/>
                <a:latin typeface="Corbel" panose="020B0503020204020204" pitchFamily="34" charset="0"/>
                <a:ea typeface="Calibri" panose="020F0502020204030204" pitchFamily="34" charset="0"/>
              </a:rPr>
              <a:t>or call 509-335-9667 and ask for a SES Fiscal Team member.</a:t>
            </a:r>
          </a:p>
          <a:p>
            <a:pPr marL="0" indent="0" algn="ctr">
              <a:lnSpc>
                <a:spcPts val="3200"/>
              </a:lnSpc>
              <a:spcBef>
                <a:spcPts val="0"/>
              </a:spcBef>
              <a:buNone/>
            </a:pPr>
            <a:r>
              <a:rPr lang="en-US" sz="2800" i="1" u="none" dirty="0">
                <a:effectLst/>
                <a:latin typeface="Corbel" panose="020B0503020204020204" pitchFamily="34" charset="0"/>
                <a:ea typeface="Calibri" panose="020F0502020204030204" pitchFamily="34" charset="0"/>
              </a:rPr>
              <a:t>Thank you!  We hope you have a successful year full of fabulous events!</a:t>
            </a:r>
          </a:p>
          <a:p>
            <a:pPr marL="0" marR="0" indent="0" algn="ctr">
              <a:spcBef>
                <a:spcPts val="0"/>
              </a:spcBef>
              <a:spcAft>
                <a:spcPts val="0"/>
              </a:spcAft>
              <a:buNone/>
            </a:pPr>
            <a:endParaRPr lang="en-US" sz="7100" dirty="0">
              <a:effectLst/>
              <a:latin typeface="Corbel" panose="020B0503020204020204" pitchFamily="34" charset="0"/>
              <a:ea typeface="Calibri" panose="020F0502020204030204" pitchFamily="34" charset="0"/>
            </a:endParaRPr>
          </a:p>
          <a:p>
            <a:pPr marL="0" marR="0" indent="0">
              <a:spcBef>
                <a:spcPts val="0"/>
              </a:spcBef>
              <a:spcAft>
                <a:spcPts val="0"/>
              </a:spcAft>
              <a:buNone/>
            </a:pPr>
            <a:r>
              <a:rPr lang="en-US" sz="800" dirty="0">
                <a:solidFill>
                  <a:schemeClr val="tx1"/>
                </a:solidFill>
              </a:rPr>
              <a:t>\\ad\asis\cub\home\3RDFLOOR\Student Involvement\New Coug Orientation &amp; Experience WSU\Student Training\Fiscal team info for student training\Fiscal Training for Students 2025 (Purchasing).pptx, Rev. 9-5-25</a:t>
            </a:r>
          </a:p>
        </p:txBody>
      </p:sp>
      <p:sp>
        <p:nvSpPr>
          <p:cNvPr id="2" name="TextBox 1">
            <a:extLst>
              <a:ext uri="{FF2B5EF4-FFF2-40B4-BE49-F238E27FC236}">
                <a16:creationId xmlns:a16="http://schemas.microsoft.com/office/drawing/2014/main" id="{3AEB5707-00B4-1283-A9E0-24576971309C}"/>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spTree>
    <p:extLst>
      <p:ext uri="{BB962C8B-B14F-4D97-AF65-F5344CB8AC3E}">
        <p14:creationId xmlns:p14="http://schemas.microsoft.com/office/powerpoint/2010/main" val="656692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4E1BCADA-E67A-46DF-A709-80FC7C005F0D}"/>
              </a:ext>
            </a:extLst>
          </p:cNvPr>
          <p:cNvSpPr txBox="1">
            <a:spLocks/>
          </p:cNvSpPr>
          <p:nvPr/>
        </p:nvSpPr>
        <p:spPr>
          <a:xfrm>
            <a:off x="252984" y="1495426"/>
            <a:ext cx="11686032" cy="440339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1700"/>
              </a:lnSpc>
              <a:spcAft>
                <a:spcPts val="600"/>
              </a:spcAft>
            </a:pPr>
            <a:endParaRPr lang="en-US" b="1" u="sng" dirty="0">
              <a:solidFill>
                <a:srgbClr val="9E0605"/>
              </a:solidFill>
              <a:latin typeface="Corbel" panose="020B0503020204020204" pitchFamily="34" charset="0"/>
            </a:endParaRPr>
          </a:p>
          <a:p>
            <a:pPr marL="285750" indent="-285750" algn="l">
              <a:lnSpc>
                <a:spcPts val="1700"/>
              </a:lnSpc>
              <a:spcAft>
                <a:spcPts val="600"/>
              </a:spcAft>
              <a:buFont typeface="Arial" panose="020B0604020202020204" pitchFamily="34" charset="0"/>
              <a:buChar char="•"/>
            </a:pPr>
            <a:r>
              <a:rPr lang="en-US" b="1" u="sng" dirty="0">
                <a:solidFill>
                  <a:srgbClr val="9E0605"/>
                </a:solidFill>
                <a:latin typeface="Corbel" panose="020B0503020204020204" pitchFamily="34" charset="0"/>
              </a:rPr>
              <a:t>Forms Website:</a:t>
            </a:r>
          </a:p>
          <a:p>
            <a:pPr marL="800100" lvl="1" indent="-342900" algn="l">
              <a:lnSpc>
                <a:spcPts val="2200"/>
              </a:lnSpc>
              <a:spcAft>
                <a:spcPts val="600"/>
              </a:spcAft>
              <a:buFont typeface="Arial" panose="020B0604020202020204" pitchFamily="34" charset="0"/>
              <a:buChar char="•"/>
            </a:pPr>
            <a:r>
              <a:rPr lang="en-US" b="1" u="sng" dirty="0">
                <a:solidFill>
                  <a:schemeClr val="accent1"/>
                </a:solidFill>
                <a:latin typeface="Corbel" panose="020B0503020204020204" pitchFamily="34" charset="0"/>
                <a:hlinkClick r:id="rId3">
                  <a:extLst>
                    <a:ext uri="{A12FA001-AC4F-418D-AE19-62706E023703}">
                      <ahyp:hlinkClr xmlns:ahyp="http://schemas.microsoft.com/office/drawing/2018/hyperlinkcolor" val="tx"/>
                    </a:ext>
                  </a:extLst>
                </a:hlinkClick>
              </a:rPr>
              <a:t>https://getinvolved.wsu.edu/forms</a:t>
            </a:r>
            <a:r>
              <a:rPr lang="en-US" b="1" dirty="0">
                <a:solidFill>
                  <a:schemeClr val="accent1"/>
                </a:solidFill>
                <a:latin typeface="Corbel" panose="020B0503020204020204" pitchFamily="34" charset="0"/>
              </a:rPr>
              <a:t>    </a:t>
            </a:r>
            <a:r>
              <a:rPr lang="en-US" sz="1800" b="1" i="1" dirty="0">
                <a:highlight>
                  <a:srgbClr val="FFFF00"/>
                </a:highlight>
                <a:latin typeface="Corbel" panose="020B0503020204020204" pitchFamily="34" charset="0"/>
              </a:rPr>
              <a:t>***  Please add a bookmark to this website!  ***</a:t>
            </a:r>
          </a:p>
          <a:p>
            <a:pPr marL="285750" indent="-285750" algn="l">
              <a:lnSpc>
                <a:spcPts val="1700"/>
              </a:lnSpc>
              <a:spcBef>
                <a:spcPts val="1800"/>
              </a:spcBef>
              <a:spcAft>
                <a:spcPts val="600"/>
              </a:spcAft>
              <a:buFont typeface="Arial" panose="020B0604020202020204" pitchFamily="34" charset="0"/>
              <a:buChar char="•"/>
            </a:pPr>
            <a:r>
              <a:rPr lang="en-US" b="1" u="sng" dirty="0">
                <a:solidFill>
                  <a:srgbClr val="9E0605"/>
                </a:solidFill>
                <a:latin typeface="Corbel" panose="020B0503020204020204" pitchFamily="34" charset="0"/>
              </a:rPr>
              <a:t>Forms:</a:t>
            </a:r>
          </a:p>
          <a:p>
            <a:pPr marL="801688" lvl="3" indent="-339725" algn="l">
              <a:buFont typeface="Arial" panose="020B0604020202020204" pitchFamily="34" charset="0"/>
              <a:buChar char="•"/>
            </a:pPr>
            <a:r>
              <a:rPr lang="en-US" sz="2000" dirty="0">
                <a:solidFill>
                  <a:schemeClr val="tx1">
                    <a:lumMod val="65000"/>
                    <a:lumOff val="35000"/>
                  </a:schemeClr>
                </a:solidFill>
                <a:latin typeface="Corbel" panose="020B0503020204020204" pitchFamily="34" charset="0"/>
              </a:rPr>
              <a:t>Purchase Request</a:t>
            </a:r>
          </a:p>
          <a:p>
            <a:pPr marL="801688" lvl="3" indent="-339725" algn="l">
              <a:buFont typeface="Arial" panose="020B0604020202020204" pitchFamily="34" charset="0"/>
              <a:buChar char="•"/>
            </a:pPr>
            <a:r>
              <a:rPr lang="en-US" sz="2000" dirty="0">
                <a:solidFill>
                  <a:schemeClr val="tx1">
                    <a:lumMod val="65000"/>
                    <a:lumOff val="35000"/>
                  </a:schemeClr>
                </a:solidFill>
                <a:latin typeface="Corbel" panose="020B0503020204020204" pitchFamily="34" charset="0"/>
              </a:rPr>
              <a:t>Contract, Performance or Speaker Request</a:t>
            </a:r>
          </a:p>
          <a:p>
            <a:pPr marL="801688" lvl="3" indent="-339725" algn="l">
              <a:buFont typeface="Arial" panose="020B0604020202020204" pitchFamily="34" charset="0"/>
              <a:buChar char="•"/>
            </a:pPr>
            <a:r>
              <a:rPr lang="en-US" sz="2000" dirty="0">
                <a:solidFill>
                  <a:schemeClr val="tx1">
                    <a:lumMod val="65000"/>
                    <a:lumOff val="35000"/>
                  </a:schemeClr>
                </a:solidFill>
                <a:latin typeface="Corbel" panose="020B0503020204020204" pitchFamily="34" charset="0"/>
              </a:rPr>
              <a:t>Sponsorship &amp; Revenue Request</a:t>
            </a:r>
          </a:p>
          <a:p>
            <a:pPr marL="801688" lvl="3" indent="-339725" algn="l">
              <a:buFont typeface="Arial" panose="020B0604020202020204" pitchFamily="34" charset="0"/>
              <a:buChar char="•"/>
            </a:pPr>
            <a:r>
              <a:rPr lang="en-US" sz="2000" dirty="0">
                <a:solidFill>
                  <a:schemeClr val="tx1">
                    <a:lumMod val="65000"/>
                    <a:lumOff val="35000"/>
                  </a:schemeClr>
                </a:solidFill>
                <a:latin typeface="Corbel" panose="020B0503020204020204" pitchFamily="34" charset="0"/>
              </a:rPr>
              <a:t>Non-Travel Reimbursement Request</a:t>
            </a:r>
          </a:p>
          <a:p>
            <a:pPr marL="801688" lvl="3" indent="-339725" algn="l">
              <a:buFont typeface="Arial" panose="020B0604020202020204" pitchFamily="34" charset="0"/>
              <a:buChar char="•"/>
            </a:pPr>
            <a:r>
              <a:rPr lang="en-US" sz="2000" dirty="0">
                <a:solidFill>
                  <a:schemeClr val="tx1">
                    <a:lumMod val="65000"/>
                    <a:lumOff val="35000"/>
                  </a:schemeClr>
                </a:solidFill>
                <a:latin typeface="Corbel" panose="020B0503020204020204" pitchFamily="34" charset="0"/>
              </a:rPr>
              <a:t>List of Attendees</a:t>
            </a:r>
          </a:p>
          <a:p>
            <a:pPr marL="801688" lvl="3" indent="-339725" algn="l">
              <a:buFont typeface="Arial" panose="020B0604020202020204" pitchFamily="34" charset="0"/>
              <a:buChar char="•"/>
            </a:pPr>
            <a:r>
              <a:rPr lang="en-US" sz="2000" dirty="0">
                <a:solidFill>
                  <a:schemeClr val="tx1">
                    <a:lumMod val="65000"/>
                    <a:lumOff val="35000"/>
                  </a:schemeClr>
                </a:solidFill>
                <a:latin typeface="Corbel" panose="020B0503020204020204" pitchFamily="34" charset="0"/>
              </a:rPr>
              <a:t>Prize Distribution Log</a:t>
            </a:r>
          </a:p>
          <a:p>
            <a:pPr marL="801688" lvl="3" indent="-339725" algn="l">
              <a:buFont typeface="Arial" panose="020B0604020202020204" pitchFamily="34" charset="0"/>
              <a:buChar char="•"/>
            </a:pPr>
            <a:r>
              <a:rPr lang="en-US" sz="2000" dirty="0">
                <a:solidFill>
                  <a:schemeClr val="tx1">
                    <a:lumMod val="65000"/>
                    <a:lumOff val="35000"/>
                  </a:schemeClr>
                </a:solidFill>
                <a:latin typeface="Corbel" panose="020B0503020204020204" pitchFamily="34" charset="0"/>
              </a:rPr>
              <a:t>Ticket Sales Deposit &amp; Ticket Sales Log</a:t>
            </a:r>
          </a:p>
          <a:p>
            <a:pPr marL="801688" lvl="3" indent="-339725" algn="l">
              <a:buFont typeface="Arial" panose="020B0604020202020204" pitchFamily="34" charset="0"/>
              <a:buChar char="•"/>
            </a:pPr>
            <a:r>
              <a:rPr lang="en-US" sz="2000" i="1" dirty="0">
                <a:solidFill>
                  <a:schemeClr val="tx1">
                    <a:lumMod val="65000"/>
                    <a:lumOff val="35000"/>
                  </a:schemeClr>
                </a:solidFill>
                <a:latin typeface="Corbel" panose="020B0503020204020204" pitchFamily="34" charset="0"/>
              </a:rPr>
              <a:t>Plus, Various Travel Related Forms</a:t>
            </a:r>
            <a:endParaRPr lang="en-US" dirty="0">
              <a:latin typeface="Corbel" panose="020B0503020204020204" pitchFamily="34" charset="0"/>
            </a:endParaRPr>
          </a:p>
        </p:txBody>
      </p:sp>
      <p:sp>
        <p:nvSpPr>
          <p:cNvPr id="3" name="TextBox 2">
            <a:extLst>
              <a:ext uri="{FF2B5EF4-FFF2-40B4-BE49-F238E27FC236}">
                <a16:creationId xmlns:a16="http://schemas.microsoft.com/office/drawing/2014/main" id="{5FAEB860-92CA-E673-40E4-4B2BF37843FF}"/>
              </a:ext>
            </a:extLst>
          </p:cNvPr>
          <p:cNvSpPr txBox="1"/>
          <p:nvPr/>
        </p:nvSpPr>
        <p:spPr>
          <a:xfrm>
            <a:off x="152401" y="438149"/>
            <a:ext cx="11786616" cy="701731"/>
          </a:xfrm>
          <a:prstGeom prst="rect">
            <a:avLst/>
          </a:prstGeom>
          <a:noFill/>
        </p:spPr>
        <p:txBody>
          <a:bodyPr wrap="square" rtlCol="0">
            <a:spAutoFit/>
          </a:bodyPr>
          <a:lstStyle/>
          <a:p>
            <a:pPr>
              <a:lnSpc>
                <a:spcPct val="90000"/>
              </a:lnSpc>
              <a:spcBef>
                <a:spcPct val="0"/>
              </a:spcBef>
            </a:pPr>
            <a:r>
              <a:rPr lang="en-US" sz="4400" b="1" spc="-150" dirty="0">
                <a:solidFill>
                  <a:schemeClr val="tx1">
                    <a:lumMod val="75000"/>
                    <a:lumOff val="25000"/>
                  </a:schemeClr>
                </a:solidFill>
                <a:latin typeface="Corbel" panose="020B0503020204020204" pitchFamily="34" charset="0"/>
                <a:ea typeface="+mj-ea"/>
                <a:cs typeface="Calibri" panose="020F0502020204030204" pitchFamily="34" charset="0"/>
              </a:rPr>
              <a:t>Forms and Information</a:t>
            </a:r>
            <a:endParaRPr lang="en-US" dirty="0"/>
          </a:p>
        </p:txBody>
      </p:sp>
      <p:sp>
        <p:nvSpPr>
          <p:cNvPr id="5" name="TextBox 4">
            <a:extLst>
              <a:ext uri="{FF2B5EF4-FFF2-40B4-BE49-F238E27FC236}">
                <a16:creationId xmlns:a16="http://schemas.microsoft.com/office/drawing/2014/main" id="{C9A26173-CEBB-CDD2-79B3-9B927A0AE469}"/>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spTree>
    <p:extLst>
      <p:ext uri="{BB962C8B-B14F-4D97-AF65-F5344CB8AC3E}">
        <p14:creationId xmlns:p14="http://schemas.microsoft.com/office/powerpoint/2010/main" val="3276543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0D1CEC9A-0F76-430F-92AE-5C0C66E5DD09}"/>
              </a:ext>
            </a:extLst>
          </p:cNvPr>
          <p:cNvSpPr txBox="1">
            <a:spLocks/>
          </p:cNvSpPr>
          <p:nvPr/>
        </p:nvSpPr>
        <p:spPr>
          <a:xfrm>
            <a:off x="193548" y="360246"/>
            <a:ext cx="11804904" cy="6137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ct val="0"/>
              </a:spcBef>
              <a:spcAft>
                <a:spcPts val="1200"/>
              </a:spcAft>
            </a:pPr>
            <a:r>
              <a:rPr lang="en-US" sz="4400" b="1" spc="-150" dirty="0">
                <a:solidFill>
                  <a:schemeClr val="tx1">
                    <a:lumMod val="75000"/>
                    <a:lumOff val="25000"/>
                  </a:schemeClr>
                </a:solidFill>
                <a:latin typeface="Corbel" panose="020B0503020204020204" pitchFamily="34" charset="0"/>
                <a:ea typeface="+mj-ea"/>
                <a:cs typeface="Calibri" panose="020F0502020204030204" pitchFamily="34" charset="0"/>
              </a:rPr>
              <a:t>Items REQUIRED on </a:t>
            </a:r>
            <a:r>
              <a:rPr lang="en-US" sz="4400" b="1" u="sng" spc="-150" dirty="0">
                <a:solidFill>
                  <a:schemeClr val="tx1">
                    <a:lumMod val="75000"/>
                    <a:lumOff val="25000"/>
                  </a:schemeClr>
                </a:solidFill>
                <a:latin typeface="Corbel" panose="020B0503020204020204" pitchFamily="34" charset="0"/>
                <a:ea typeface="+mj-ea"/>
                <a:cs typeface="Calibri" panose="020F0502020204030204" pitchFamily="34" charset="0"/>
              </a:rPr>
              <a:t>ALL</a:t>
            </a:r>
            <a:r>
              <a:rPr lang="en-US" sz="4400" b="1" spc="-150" dirty="0">
                <a:solidFill>
                  <a:schemeClr val="tx1">
                    <a:lumMod val="75000"/>
                    <a:lumOff val="25000"/>
                  </a:schemeClr>
                </a:solidFill>
                <a:latin typeface="Corbel" panose="020B0503020204020204" pitchFamily="34" charset="0"/>
                <a:ea typeface="+mj-ea"/>
                <a:cs typeface="Calibri" panose="020F0502020204030204" pitchFamily="34" charset="0"/>
              </a:rPr>
              <a:t> forms:</a:t>
            </a:r>
          </a:p>
          <a:p>
            <a:pPr marL="457200" indent="-457200" algn="l">
              <a:spcBef>
                <a:spcPts val="1800"/>
              </a:spcBef>
              <a:buFont typeface="Arial" panose="020B0604020202020204" pitchFamily="34" charset="0"/>
              <a:buChar char="•"/>
            </a:pPr>
            <a:r>
              <a:rPr lang="en-US" sz="2600" b="1" u="sng" dirty="0">
                <a:solidFill>
                  <a:srgbClr val="C00000"/>
                </a:solidFill>
                <a:latin typeface="Corbel" panose="020B0503020204020204" pitchFamily="34" charset="0"/>
              </a:rPr>
              <a:t>Account Number </a:t>
            </a:r>
            <a:r>
              <a:rPr lang="en-US" sz="2600" b="1" dirty="0">
                <a:latin typeface="Corbel" panose="020B0503020204020204" pitchFamily="34" charset="0"/>
              </a:rPr>
              <a:t>- PG or GF #</a:t>
            </a:r>
          </a:p>
          <a:p>
            <a:pPr marL="800100" lvl="1" indent="-342900" algn="l">
              <a:lnSpc>
                <a:spcPct val="120000"/>
              </a:lnSpc>
              <a:spcBef>
                <a:spcPts val="0"/>
              </a:spcBef>
              <a:buFont typeface="Arial" panose="020B0604020202020204" pitchFamily="34" charset="0"/>
              <a:buChar char="•"/>
            </a:pPr>
            <a:r>
              <a:rPr lang="en-US" i="1" dirty="0">
                <a:latin typeface="Corbel" panose="020B0503020204020204" pitchFamily="34" charset="0"/>
              </a:rPr>
              <a:t>(include split information if split between two accounts – 50%/50%, other % splits, specific amounts, etc.)</a:t>
            </a:r>
          </a:p>
          <a:p>
            <a:pPr marL="457200" indent="-457200" algn="l">
              <a:buFont typeface="Arial" panose="020B0604020202020204" pitchFamily="34" charset="0"/>
              <a:buChar char="•"/>
            </a:pPr>
            <a:r>
              <a:rPr lang="en-US" sz="2600" b="1" u="sng" dirty="0">
                <a:solidFill>
                  <a:srgbClr val="C00000"/>
                </a:solidFill>
                <a:latin typeface="Corbel" panose="020B0503020204020204" pitchFamily="34" charset="0"/>
              </a:rPr>
              <a:t>Requester’s Signature</a:t>
            </a:r>
          </a:p>
          <a:p>
            <a:pPr marL="457200" indent="-457200" algn="l">
              <a:buFont typeface="Arial" panose="020B0604020202020204" pitchFamily="34" charset="0"/>
              <a:buChar char="•"/>
            </a:pPr>
            <a:r>
              <a:rPr lang="en-US" sz="2600" b="1" u="sng" dirty="0">
                <a:solidFill>
                  <a:srgbClr val="C00000"/>
                </a:solidFill>
                <a:latin typeface="Corbel" panose="020B0503020204020204" pitchFamily="34" charset="0"/>
              </a:rPr>
              <a:t>Advisor’s Signature</a:t>
            </a:r>
          </a:p>
          <a:p>
            <a:pPr marL="457200" indent="-457200" algn="l">
              <a:buFont typeface="Arial" panose="020B0604020202020204" pitchFamily="34" charset="0"/>
              <a:buChar char="•"/>
            </a:pPr>
            <a:r>
              <a:rPr lang="en-US" sz="2600" b="1" u="sng" dirty="0">
                <a:solidFill>
                  <a:srgbClr val="C00000"/>
                </a:solidFill>
                <a:latin typeface="Corbel" panose="020B0503020204020204" pitchFamily="34" charset="0"/>
              </a:rPr>
              <a:t>Supplier/Vendor Name &amp; Location</a:t>
            </a:r>
          </a:p>
          <a:p>
            <a:pPr marL="457200" indent="-457200" algn="l">
              <a:buFont typeface="Arial" panose="020B0604020202020204" pitchFamily="34" charset="0"/>
              <a:buChar char="•"/>
            </a:pPr>
            <a:r>
              <a:rPr lang="en-US" sz="2600" b="1" u="sng" dirty="0">
                <a:solidFill>
                  <a:srgbClr val="C00000"/>
                </a:solidFill>
                <a:latin typeface="Corbel" panose="020B0503020204020204" pitchFamily="34" charset="0"/>
              </a:rPr>
              <a:t>Event or purchase specifics</a:t>
            </a:r>
          </a:p>
          <a:p>
            <a:pPr marL="457200" indent="-457200" algn="l">
              <a:buFont typeface="Arial" panose="020B0604020202020204" pitchFamily="34" charset="0"/>
              <a:buChar char="•"/>
            </a:pPr>
            <a:r>
              <a:rPr lang="en-US" sz="2600" b="1" u="sng" dirty="0">
                <a:solidFill>
                  <a:srgbClr val="C00000"/>
                </a:solidFill>
                <a:latin typeface="Corbel" panose="020B0503020204020204" pitchFamily="34" charset="0"/>
              </a:rPr>
              <a:t>Estimated cost/amount</a:t>
            </a:r>
          </a:p>
          <a:p>
            <a:endParaRPr lang="en-US" b="1" dirty="0">
              <a:latin typeface="Corbel" panose="020B0503020204020204" pitchFamily="34" charset="0"/>
            </a:endParaRPr>
          </a:p>
          <a:p>
            <a:r>
              <a:rPr lang="en-US" i="1" dirty="0">
                <a:latin typeface="Corbel" panose="020B0503020204020204" pitchFamily="34" charset="0"/>
              </a:rPr>
              <a:t>If a quote or confirmation is provided, please send it with the </a:t>
            </a:r>
            <a:r>
              <a:rPr lang="en-US" b="1" i="1" dirty="0">
                <a:latin typeface="Corbel" panose="020B0503020204020204" pitchFamily="34" charset="0"/>
              </a:rPr>
              <a:t>Purchase Request </a:t>
            </a:r>
            <a:r>
              <a:rPr lang="en-US" i="1" dirty="0">
                <a:latin typeface="Corbel" panose="020B0503020204020204" pitchFamily="34" charset="0"/>
              </a:rPr>
              <a:t>form. </a:t>
            </a:r>
          </a:p>
          <a:p>
            <a:r>
              <a:rPr lang="en-US" i="1" dirty="0">
                <a:latin typeface="Corbel" panose="020B0503020204020204" pitchFamily="34" charset="0"/>
              </a:rPr>
              <a:t>All orders MUST be delivered to an on-campus location, not a personal address.</a:t>
            </a:r>
          </a:p>
          <a:p>
            <a:r>
              <a:rPr lang="en-US" b="1" i="1" dirty="0">
                <a:latin typeface="Corbel" panose="020B0503020204020204" pitchFamily="34" charset="0"/>
              </a:rPr>
              <a:t>Incomplete</a:t>
            </a:r>
            <a:r>
              <a:rPr lang="en-US" i="1" dirty="0">
                <a:latin typeface="Corbel" panose="020B0503020204020204" pitchFamily="34" charset="0"/>
              </a:rPr>
              <a:t> </a:t>
            </a:r>
            <a:r>
              <a:rPr lang="en-US" b="1" i="1" dirty="0">
                <a:latin typeface="Corbel" panose="020B0503020204020204" pitchFamily="34" charset="0"/>
              </a:rPr>
              <a:t>forms</a:t>
            </a:r>
            <a:r>
              <a:rPr lang="en-US" i="1" dirty="0">
                <a:latin typeface="Corbel" panose="020B0503020204020204" pitchFamily="34" charset="0"/>
              </a:rPr>
              <a:t> will be returned with </a:t>
            </a:r>
            <a:r>
              <a:rPr lang="en-US" b="1" i="1" u="sng" dirty="0">
                <a:latin typeface="Corbel" panose="020B0503020204020204" pitchFamily="34" charset="0"/>
              </a:rPr>
              <a:t>no</a:t>
            </a:r>
            <a:r>
              <a:rPr lang="en-US" i="1" dirty="0">
                <a:latin typeface="Corbel" panose="020B0503020204020204" pitchFamily="34" charset="0"/>
              </a:rPr>
              <a:t> action taken by the Fiscal Team.</a:t>
            </a:r>
          </a:p>
        </p:txBody>
      </p:sp>
      <p:sp>
        <p:nvSpPr>
          <p:cNvPr id="2" name="TextBox 1">
            <a:extLst>
              <a:ext uri="{FF2B5EF4-FFF2-40B4-BE49-F238E27FC236}">
                <a16:creationId xmlns:a16="http://schemas.microsoft.com/office/drawing/2014/main" id="{4CF0E3BF-C1A2-D093-A23A-AEA6B75BCF46}"/>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spTree>
    <p:extLst>
      <p:ext uri="{BB962C8B-B14F-4D97-AF65-F5344CB8AC3E}">
        <p14:creationId xmlns:p14="http://schemas.microsoft.com/office/powerpoint/2010/main" val="3879512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903AE0A1-B9FF-4E50-A7D3-CA3BC0273113}"/>
              </a:ext>
            </a:extLst>
          </p:cNvPr>
          <p:cNvSpPr>
            <a:spLocks noGrp="1"/>
          </p:cNvSpPr>
          <p:nvPr>
            <p:ph idx="1"/>
          </p:nvPr>
        </p:nvSpPr>
        <p:spPr>
          <a:xfrm>
            <a:off x="252984" y="406907"/>
            <a:ext cx="11686032" cy="6308217"/>
          </a:xfrm>
        </p:spPr>
        <p:txBody>
          <a:bodyPr>
            <a:normAutofit fontScale="55000" lnSpcReduction="20000"/>
          </a:bodyPr>
          <a:lstStyle/>
          <a:p>
            <a:pPr marL="0" indent="0">
              <a:lnSpc>
                <a:spcPct val="100000"/>
              </a:lnSpc>
              <a:spcBef>
                <a:spcPct val="0"/>
              </a:spcBef>
              <a:spcAft>
                <a:spcPts val="1200"/>
              </a:spcAft>
              <a:buNone/>
            </a:pPr>
            <a:r>
              <a:rPr lang="en-US" sz="8000" u="none" spc="-150" dirty="0">
                <a:solidFill>
                  <a:schemeClr val="tx1">
                    <a:lumMod val="75000"/>
                    <a:lumOff val="25000"/>
                  </a:schemeClr>
                </a:solidFill>
                <a:ea typeface="+mj-ea"/>
                <a:cs typeface="Calibri" panose="020F0502020204030204" pitchFamily="34" charset="0"/>
              </a:rPr>
              <a:t>Please complete ALL fields on the forms!</a:t>
            </a:r>
          </a:p>
          <a:p>
            <a:pPr>
              <a:lnSpc>
                <a:spcPct val="120000"/>
              </a:lnSpc>
              <a:spcBef>
                <a:spcPts val="600"/>
              </a:spcBef>
              <a:spcAft>
                <a:spcPts val="600"/>
              </a:spcAft>
            </a:pPr>
            <a:r>
              <a:rPr lang="en-US" sz="4400" b="1" u="sng" dirty="0">
                <a:solidFill>
                  <a:srgbClr val="9E0605"/>
                </a:solidFill>
                <a:latin typeface="Corbel" panose="020B0503020204020204" pitchFamily="34" charset="0"/>
              </a:rPr>
              <a:t>Prior approval is REQUIRED </a:t>
            </a:r>
            <a:r>
              <a:rPr lang="en-US" sz="4400" b="0" u="none" dirty="0">
                <a:solidFill>
                  <a:schemeClr val="tx1">
                    <a:lumMod val="65000"/>
                    <a:lumOff val="35000"/>
                  </a:schemeClr>
                </a:solidFill>
                <a:latin typeface="Corbel" panose="020B0503020204020204" pitchFamily="34" charset="0"/>
              </a:rPr>
              <a:t>for ALL purchases &amp; expenditures.</a:t>
            </a:r>
          </a:p>
          <a:p>
            <a:pPr lvl="1">
              <a:lnSpc>
                <a:spcPct val="120000"/>
              </a:lnSpc>
              <a:spcBef>
                <a:spcPts val="0"/>
              </a:spcBef>
              <a:spcAft>
                <a:spcPts val="600"/>
              </a:spcAft>
            </a:pPr>
            <a:r>
              <a:rPr lang="en-US" sz="3300" b="1" u="sng" dirty="0">
                <a:ea typeface="Calibri" panose="020F0502020204030204" pitchFamily="34" charset="0"/>
              </a:rPr>
              <a:t>C</a:t>
            </a:r>
            <a:r>
              <a:rPr lang="en-US" sz="3300" b="1" u="sng" dirty="0">
                <a:effectLst/>
                <a:ea typeface="Calibri" panose="020F0502020204030204" pitchFamily="34" charset="0"/>
              </a:rPr>
              <a:t>ompleted</a:t>
            </a:r>
            <a:r>
              <a:rPr lang="en-US" sz="3300" dirty="0">
                <a:effectLst/>
                <a:ea typeface="Calibri" panose="020F0502020204030204" pitchFamily="34" charset="0"/>
              </a:rPr>
              <a:t> request forms </a:t>
            </a:r>
            <a:r>
              <a:rPr lang="en-US" sz="3300" b="1" u="sng" dirty="0">
                <a:effectLst/>
                <a:ea typeface="Calibri" panose="020F0502020204030204" pitchFamily="34" charset="0"/>
              </a:rPr>
              <a:t>must</a:t>
            </a:r>
            <a:r>
              <a:rPr lang="en-US" sz="3300" dirty="0">
                <a:effectLst/>
                <a:ea typeface="Calibri" panose="020F0502020204030204" pitchFamily="34" charset="0"/>
              </a:rPr>
              <a:t> </a:t>
            </a:r>
            <a:r>
              <a:rPr lang="en-US" sz="3300" b="1" u="sng" dirty="0">
                <a:effectLst/>
                <a:ea typeface="Calibri" panose="020F0502020204030204" pitchFamily="34" charset="0"/>
              </a:rPr>
              <a:t>include</a:t>
            </a:r>
            <a:r>
              <a:rPr lang="en-US" sz="3300" dirty="0">
                <a:effectLst/>
                <a:ea typeface="Calibri" panose="020F0502020204030204" pitchFamily="34" charset="0"/>
              </a:rPr>
              <a:t> advisor approval.</a:t>
            </a:r>
          </a:p>
          <a:p>
            <a:pPr lvl="1">
              <a:lnSpc>
                <a:spcPct val="120000"/>
              </a:lnSpc>
              <a:spcBef>
                <a:spcPts val="0"/>
              </a:spcBef>
              <a:spcAft>
                <a:spcPts val="600"/>
              </a:spcAft>
            </a:pPr>
            <a:r>
              <a:rPr lang="en-US" sz="3300" dirty="0">
                <a:ea typeface="Calibri" panose="020F0502020204030204" pitchFamily="34" charset="0"/>
              </a:rPr>
              <a:t>Submit your completed forms to your advisor </a:t>
            </a:r>
            <a:r>
              <a:rPr lang="en-US" sz="3300" b="1" u="sng" dirty="0">
                <a:highlight>
                  <a:srgbClr val="FFFF00"/>
                </a:highlight>
                <a:ea typeface="Calibri" panose="020F0502020204030204" pitchFamily="34" charset="0"/>
              </a:rPr>
              <a:t>BEFORE</a:t>
            </a:r>
            <a:r>
              <a:rPr lang="en-US" sz="3300" b="1" dirty="0">
                <a:highlight>
                  <a:srgbClr val="FFFF00"/>
                </a:highlight>
                <a:ea typeface="Calibri" panose="020F0502020204030204" pitchFamily="34" charset="0"/>
              </a:rPr>
              <a:t> the DEADLINE!  </a:t>
            </a:r>
          </a:p>
          <a:p>
            <a:pPr lvl="1">
              <a:lnSpc>
                <a:spcPct val="120000"/>
              </a:lnSpc>
              <a:spcBef>
                <a:spcPts val="0"/>
              </a:spcBef>
              <a:spcAft>
                <a:spcPts val="600"/>
              </a:spcAft>
            </a:pPr>
            <a:r>
              <a:rPr lang="en-US" sz="3300" dirty="0">
                <a:effectLst/>
                <a:ea typeface="Calibri" panose="020F0502020204030204" pitchFamily="34" charset="0"/>
              </a:rPr>
              <a:t>Your advisor will email the </a:t>
            </a:r>
            <a:r>
              <a:rPr lang="en-US" sz="3300" dirty="0">
                <a:ea typeface="Calibri" panose="020F0502020204030204" pitchFamily="34" charset="0"/>
              </a:rPr>
              <a:t>approved request forms to the SES Fiscal Team at </a:t>
            </a:r>
            <a:r>
              <a:rPr lang="en-US" sz="3300" u="sng" dirty="0">
                <a:ea typeface="Calibri" panose="020F0502020204030204" pitchFamily="34" charset="0"/>
                <a:hlinkClick r:id="rId3"/>
              </a:rPr>
              <a:t>getinvolved.finance@wsu.edu</a:t>
            </a:r>
            <a:r>
              <a:rPr lang="en-US" sz="3300" dirty="0">
                <a:effectLst/>
                <a:ea typeface="Calibri" panose="020F0502020204030204" pitchFamily="34" charset="0"/>
              </a:rPr>
              <a:t>. </a:t>
            </a:r>
          </a:p>
          <a:p>
            <a:pPr lvl="1">
              <a:lnSpc>
                <a:spcPct val="120000"/>
              </a:lnSpc>
              <a:spcBef>
                <a:spcPts val="0"/>
              </a:spcBef>
              <a:spcAft>
                <a:spcPts val="600"/>
              </a:spcAft>
            </a:pPr>
            <a:r>
              <a:rPr lang="en-US" sz="3300" b="1" u="sng" dirty="0"/>
              <a:t>DO NOT</a:t>
            </a:r>
            <a:r>
              <a:rPr lang="en-US" sz="3300" b="1" dirty="0"/>
              <a:t> </a:t>
            </a:r>
            <a:r>
              <a:rPr lang="en-US" sz="3300" dirty="0"/>
              <a:t>initiate a purchase/expense with a supplier/vendor prior to receiving both advisor </a:t>
            </a:r>
            <a:r>
              <a:rPr lang="en-US" sz="3300" b="1" u="sng" dirty="0"/>
              <a:t>AND</a:t>
            </a:r>
            <a:r>
              <a:rPr lang="en-US" sz="3300" dirty="0"/>
              <a:t> SES Fiscal Team approval.</a:t>
            </a:r>
          </a:p>
          <a:p>
            <a:pPr lvl="1">
              <a:lnSpc>
                <a:spcPct val="120000"/>
              </a:lnSpc>
              <a:spcBef>
                <a:spcPts val="0"/>
              </a:spcBef>
              <a:spcAft>
                <a:spcPts val="600"/>
              </a:spcAft>
            </a:pPr>
            <a:r>
              <a:rPr lang="en-US" sz="3300" b="1" u="sng" dirty="0"/>
              <a:t>PRIOR APPROVAL</a:t>
            </a:r>
            <a:r>
              <a:rPr lang="en-US" sz="3300" b="1" dirty="0"/>
              <a:t> </a:t>
            </a:r>
            <a:r>
              <a:rPr lang="en-US" sz="3300" dirty="0"/>
              <a:t>needs to be provided to ensure it is an allowable purchase, per WSU policy.  If you complete a purchase yourself prior to receiving all approvals, you assume full liability for the expense, and we cannot guarantee that you will be reimbursed. “</a:t>
            </a:r>
            <a:r>
              <a:rPr lang="en-US" sz="3300" i="1" dirty="0"/>
              <a:t>To assure compliance with all regulations, all purchases must have the appropriate prior approval. </a:t>
            </a:r>
            <a:r>
              <a:rPr lang="en-US" sz="3300" b="1" i="1" dirty="0">
                <a:highlight>
                  <a:srgbClr val="FFFF00"/>
                </a:highlight>
              </a:rPr>
              <a:t>Any person making an unauthorized purchase must assume full responsibility for that purchase.</a:t>
            </a:r>
            <a:r>
              <a:rPr lang="en-US" sz="3300" b="1" i="1" dirty="0"/>
              <a:t>”</a:t>
            </a:r>
            <a:r>
              <a:rPr lang="en-US" sz="3300" i="1" dirty="0"/>
              <a:t>  </a:t>
            </a:r>
            <a:r>
              <a:rPr lang="en-US" sz="3300" i="1" u="sng" dirty="0"/>
              <a:t>(BPPM 70.01-4.1)  </a:t>
            </a:r>
          </a:p>
          <a:p>
            <a:pPr lvl="1">
              <a:lnSpc>
                <a:spcPct val="120000"/>
              </a:lnSpc>
              <a:spcBef>
                <a:spcPts val="0"/>
              </a:spcBef>
              <a:spcAft>
                <a:spcPts val="600"/>
              </a:spcAft>
            </a:pPr>
            <a:r>
              <a:rPr lang="en-US" sz="3300" dirty="0"/>
              <a:t>Purchases should </a:t>
            </a:r>
            <a:r>
              <a:rPr lang="en-US" sz="3300" b="1" u="sng" dirty="0"/>
              <a:t>NOT</a:t>
            </a:r>
            <a:r>
              <a:rPr lang="en-US" sz="3300" dirty="0"/>
              <a:t> be made/completed/ordered until the SES Fiscal Team has reviewed all required documents and provided approval, per WSU policy. </a:t>
            </a:r>
          </a:p>
          <a:p>
            <a:pPr>
              <a:lnSpc>
                <a:spcPct val="120000"/>
              </a:lnSpc>
              <a:spcBef>
                <a:spcPts val="0"/>
              </a:spcBef>
              <a:spcAft>
                <a:spcPts val="600"/>
              </a:spcAft>
            </a:pPr>
            <a:r>
              <a:rPr lang="en-US" sz="4400" dirty="0"/>
              <a:t>Additional Approvals</a:t>
            </a:r>
          </a:p>
          <a:p>
            <a:pPr lvl="1">
              <a:lnSpc>
                <a:spcPct val="120000"/>
              </a:lnSpc>
              <a:spcBef>
                <a:spcPts val="0"/>
              </a:spcBef>
              <a:spcAft>
                <a:spcPts val="600"/>
              </a:spcAft>
            </a:pPr>
            <a:r>
              <a:rPr lang="en-US" sz="3300" dirty="0">
                <a:latin typeface="Corbel" panose="020B0503020204020204" pitchFamily="34" charset="0"/>
              </a:rPr>
              <a:t>It is the responsibility of the group to obtain any additional approvals that may be required</a:t>
            </a:r>
            <a:r>
              <a:rPr lang="en-US" sz="3100" dirty="0">
                <a:latin typeface="Corbel" panose="020B0503020204020204" pitchFamily="34" charset="0"/>
              </a:rPr>
              <a:t> </a:t>
            </a:r>
            <a:r>
              <a:rPr lang="en-US" sz="2500" i="1" dirty="0">
                <a:latin typeface="Corbel" panose="020B0503020204020204" pitchFamily="34" charset="0"/>
              </a:rPr>
              <a:t>(Involve, WSU branding/logos, etc.)</a:t>
            </a:r>
            <a:r>
              <a:rPr lang="en-US" sz="2500" dirty="0">
                <a:latin typeface="Corbel" panose="020B0503020204020204" pitchFamily="34" charset="0"/>
              </a:rPr>
              <a:t>.</a:t>
            </a:r>
            <a:endParaRPr lang="en-US" sz="3100" dirty="0">
              <a:latin typeface="Corbel" panose="020B0503020204020204" pitchFamily="34" charset="0"/>
            </a:endParaRPr>
          </a:p>
        </p:txBody>
      </p:sp>
      <p:sp>
        <p:nvSpPr>
          <p:cNvPr id="2" name="TextBox 1">
            <a:extLst>
              <a:ext uri="{FF2B5EF4-FFF2-40B4-BE49-F238E27FC236}">
                <a16:creationId xmlns:a16="http://schemas.microsoft.com/office/drawing/2014/main" id="{8ECBE1E3-0311-3D72-F6CC-A4B076D71697}"/>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spTree>
    <p:extLst>
      <p:ext uri="{BB962C8B-B14F-4D97-AF65-F5344CB8AC3E}">
        <p14:creationId xmlns:p14="http://schemas.microsoft.com/office/powerpoint/2010/main" val="2146470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E80484-BA9E-C4B8-0302-6FCC114652D5}"/>
              </a:ext>
            </a:extLst>
          </p:cNvPr>
          <p:cNvSpPr txBox="1"/>
          <p:nvPr/>
        </p:nvSpPr>
        <p:spPr>
          <a:xfrm>
            <a:off x="385572" y="276225"/>
            <a:ext cx="11420856" cy="4916731"/>
          </a:xfrm>
          <a:prstGeom prst="rect">
            <a:avLst/>
          </a:prstGeom>
          <a:noFill/>
        </p:spPr>
        <p:txBody>
          <a:bodyPr wrap="square" rtlCol="0">
            <a:spAutoFit/>
          </a:bodyPr>
          <a:lstStyle/>
          <a:p>
            <a:r>
              <a:rPr lang="en-US" sz="4400" b="1" dirty="0">
                <a:solidFill>
                  <a:schemeClr val="tx1">
                    <a:lumMod val="75000"/>
                    <a:lumOff val="25000"/>
                  </a:schemeClr>
                </a:solidFill>
                <a:latin typeface="Corbel" panose="020B0503020204020204" pitchFamily="34" charset="0"/>
              </a:rPr>
              <a:t>Purchase Request Form Options</a:t>
            </a:r>
          </a:p>
          <a:p>
            <a:endParaRPr lang="en-US" dirty="0">
              <a:highlight>
                <a:srgbClr val="FFFF00"/>
              </a:highlight>
              <a:latin typeface="Corbel" panose="020B0503020204020204" pitchFamily="34" charset="0"/>
            </a:endParaRPr>
          </a:p>
          <a:p>
            <a:pPr marL="285750" lvl="1" indent="-285750">
              <a:lnSpc>
                <a:spcPts val="2300"/>
              </a:lnSpc>
              <a:spcBef>
                <a:spcPts val="2400"/>
              </a:spcBef>
              <a:spcAft>
                <a:spcPts val="1200"/>
              </a:spcAft>
              <a:buFont typeface="Arial" panose="020B0604020202020204" pitchFamily="34" charset="0"/>
              <a:buChar char="•"/>
            </a:pPr>
            <a:r>
              <a:rPr lang="en-US" sz="2400" b="1" dirty="0">
                <a:solidFill>
                  <a:srgbClr val="9E0605"/>
                </a:solidFill>
                <a:latin typeface="Corbel" panose="020B0503020204020204" pitchFamily="34" charset="0"/>
              </a:rPr>
              <a:t>There are several different ways that WSU can pay for goods and services. These are all options listed on our Purchase Request form – please be sure to select the appropriate request type.  </a:t>
            </a:r>
          </a:p>
          <a:p>
            <a:pPr marL="800100" lvl="1" indent="-342900">
              <a:spcAft>
                <a:spcPts val="1200"/>
              </a:spcAft>
              <a:buFont typeface="Arial" panose="020B0604020202020204" pitchFamily="34" charset="0"/>
              <a:buChar char="•"/>
            </a:pPr>
            <a:r>
              <a:rPr lang="en-US" sz="2400" b="1" dirty="0">
                <a:latin typeface="Corbel" panose="020B0503020204020204" pitchFamily="34" charset="0"/>
              </a:rPr>
              <a:t>	Pcard</a:t>
            </a:r>
            <a:r>
              <a:rPr lang="en-US" sz="2400" dirty="0">
                <a:latin typeface="Corbel" panose="020B0503020204020204" pitchFamily="34" charset="0"/>
              </a:rPr>
              <a:t> </a:t>
            </a:r>
            <a:r>
              <a:rPr lang="en-US" sz="2000" i="1" dirty="0">
                <a:latin typeface="Corbel" panose="020B0503020204020204" pitchFamily="34" charset="0"/>
              </a:rPr>
              <a:t>(Procurement Card, Purchasing Card, Visa)</a:t>
            </a:r>
          </a:p>
          <a:p>
            <a:pPr marL="800100" lvl="1" indent="-342900">
              <a:spcAft>
                <a:spcPts val="1200"/>
              </a:spcAft>
              <a:buFont typeface="Arial" panose="020B0604020202020204" pitchFamily="34" charset="0"/>
              <a:buChar char="•"/>
            </a:pPr>
            <a:r>
              <a:rPr lang="en-US" sz="2400" b="1" dirty="0">
                <a:latin typeface="Corbel" panose="020B0503020204020204" pitchFamily="34" charset="0"/>
              </a:rPr>
              <a:t>	PO</a:t>
            </a:r>
            <a:r>
              <a:rPr lang="en-US" sz="2400" dirty="0">
                <a:latin typeface="Corbel" panose="020B0503020204020204" pitchFamily="34" charset="0"/>
              </a:rPr>
              <a:t> </a:t>
            </a:r>
            <a:r>
              <a:rPr lang="en-US" sz="2000" i="1" dirty="0">
                <a:latin typeface="Corbel" panose="020B0503020204020204" pitchFamily="34" charset="0"/>
              </a:rPr>
              <a:t>(Purchase Order)</a:t>
            </a:r>
          </a:p>
          <a:p>
            <a:pPr marL="800100" lvl="1" indent="-342900">
              <a:spcAft>
                <a:spcPts val="1200"/>
              </a:spcAft>
              <a:buFont typeface="Arial" panose="020B0604020202020204" pitchFamily="34" charset="0"/>
              <a:buChar char="•"/>
            </a:pPr>
            <a:r>
              <a:rPr lang="en-US" sz="2400" b="1" dirty="0">
                <a:latin typeface="Corbel" panose="020B0503020204020204" pitchFamily="34" charset="0"/>
              </a:rPr>
              <a:t>	IRI </a:t>
            </a:r>
            <a:r>
              <a:rPr lang="en-US" sz="2000" i="1" dirty="0">
                <a:latin typeface="Corbel" panose="020B0503020204020204" pitchFamily="34" charset="0"/>
              </a:rPr>
              <a:t>(WSU Interdepartmental Invoice &amp; Requisition)</a:t>
            </a:r>
          </a:p>
          <a:p>
            <a:pPr marL="800100" lvl="1" indent="-342900">
              <a:spcAft>
                <a:spcPts val="1200"/>
              </a:spcAft>
              <a:buFont typeface="Arial" panose="020B0604020202020204" pitchFamily="34" charset="0"/>
              <a:buChar char="•"/>
            </a:pPr>
            <a:r>
              <a:rPr lang="en-US" sz="2400" b="1" dirty="0">
                <a:latin typeface="Corbel" panose="020B0503020204020204" pitchFamily="34" charset="0"/>
              </a:rPr>
              <a:t>	Supplier Invoice Request </a:t>
            </a:r>
            <a:r>
              <a:rPr lang="en-US" sz="2400" dirty="0">
                <a:latin typeface="Corbel" panose="020B0503020204020204" pitchFamily="34" charset="0"/>
              </a:rPr>
              <a:t>or </a:t>
            </a:r>
            <a:r>
              <a:rPr lang="en-US" sz="2400" b="1" dirty="0">
                <a:latin typeface="Corbel" panose="020B0503020204020204" pitchFamily="34" charset="0"/>
              </a:rPr>
              <a:t>WIV</a:t>
            </a:r>
            <a:r>
              <a:rPr lang="en-US" sz="2400" dirty="0">
                <a:latin typeface="Corbel" panose="020B0503020204020204" pitchFamily="34" charset="0"/>
              </a:rPr>
              <a:t> </a:t>
            </a:r>
            <a:r>
              <a:rPr lang="en-US" sz="2000" i="1" dirty="0">
                <a:latin typeface="Corbel" panose="020B0503020204020204" pitchFamily="34" charset="0"/>
              </a:rPr>
              <a:t>(Washington Invoice Voucher)</a:t>
            </a:r>
          </a:p>
          <a:p>
            <a:pPr marL="800100" lvl="1" indent="-342900">
              <a:spcAft>
                <a:spcPts val="1200"/>
              </a:spcAft>
              <a:buFont typeface="Arial" panose="020B0604020202020204" pitchFamily="34" charset="0"/>
              <a:buChar char="•"/>
            </a:pPr>
            <a:r>
              <a:rPr lang="en-US" sz="2400" b="1" dirty="0">
                <a:latin typeface="Corbel" panose="020B0503020204020204" pitchFamily="34" charset="0"/>
              </a:rPr>
              <a:t>	WSU CougarCard </a:t>
            </a:r>
            <a:r>
              <a:rPr lang="en-US" sz="2000" i="1" dirty="0">
                <a:latin typeface="Corbel" panose="020B0503020204020204" pitchFamily="34" charset="0"/>
              </a:rPr>
              <a:t>(departmental card)</a:t>
            </a:r>
            <a:endParaRPr lang="en-US" sz="2400" i="1" dirty="0">
              <a:latin typeface="Corbel" panose="020B0503020204020204" pitchFamily="34" charset="0"/>
            </a:endParaRPr>
          </a:p>
        </p:txBody>
      </p:sp>
      <p:sp>
        <p:nvSpPr>
          <p:cNvPr id="3" name="TextBox 2">
            <a:extLst>
              <a:ext uri="{FF2B5EF4-FFF2-40B4-BE49-F238E27FC236}">
                <a16:creationId xmlns:a16="http://schemas.microsoft.com/office/drawing/2014/main" id="{8A367738-8FD2-1ED8-E291-5AC150DF1985}"/>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spTree>
    <p:extLst>
      <p:ext uri="{BB962C8B-B14F-4D97-AF65-F5344CB8AC3E}">
        <p14:creationId xmlns:p14="http://schemas.microsoft.com/office/powerpoint/2010/main" val="2443066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DB63F12-E896-2E3E-3F60-B0C3B6787787}"/>
              </a:ext>
            </a:extLst>
          </p:cNvPr>
          <p:cNvSpPr txBox="1"/>
          <p:nvPr/>
        </p:nvSpPr>
        <p:spPr>
          <a:xfrm>
            <a:off x="6783166" y="2304010"/>
            <a:ext cx="4164290" cy="523220"/>
          </a:xfrm>
          <a:prstGeom prst="rect">
            <a:avLst/>
          </a:prstGeom>
          <a:noFill/>
        </p:spPr>
        <p:txBody>
          <a:bodyPr wrap="square">
            <a:spAutoFit/>
          </a:bodyPr>
          <a:lstStyle/>
          <a:p>
            <a:pPr algn="ctr"/>
            <a:r>
              <a:rPr lang="en-US" sz="2800" b="1" dirty="0">
                <a:solidFill>
                  <a:schemeClr val="tx1">
                    <a:lumMod val="75000"/>
                    <a:lumOff val="25000"/>
                  </a:schemeClr>
                </a:solidFill>
              </a:rPr>
              <a:t>New dropdown options!</a:t>
            </a:r>
          </a:p>
        </p:txBody>
      </p:sp>
      <p:pic>
        <p:nvPicPr>
          <p:cNvPr id="15" name="Picture 14">
            <a:extLst>
              <a:ext uri="{FF2B5EF4-FFF2-40B4-BE49-F238E27FC236}">
                <a16:creationId xmlns:a16="http://schemas.microsoft.com/office/drawing/2014/main" id="{C4438737-73FE-AA94-E76C-6DB4E6B81E59}"/>
              </a:ext>
            </a:extLst>
          </p:cNvPr>
          <p:cNvPicPr>
            <a:picLocks noChangeAspect="1"/>
          </p:cNvPicPr>
          <p:nvPr/>
        </p:nvPicPr>
        <p:blipFill>
          <a:blip r:embed="rId3"/>
          <a:srcRect l="2807"/>
          <a:stretch/>
        </p:blipFill>
        <p:spPr>
          <a:xfrm>
            <a:off x="5627802" y="2942905"/>
            <a:ext cx="6315435" cy="1365143"/>
          </a:xfrm>
          <a:prstGeom prst="rect">
            <a:avLst/>
          </a:prstGeom>
          <a:ln>
            <a:solidFill>
              <a:schemeClr val="accent1"/>
            </a:solidFill>
          </a:ln>
        </p:spPr>
      </p:pic>
      <p:pic>
        <p:nvPicPr>
          <p:cNvPr id="17" name="Picture 16">
            <a:extLst>
              <a:ext uri="{FF2B5EF4-FFF2-40B4-BE49-F238E27FC236}">
                <a16:creationId xmlns:a16="http://schemas.microsoft.com/office/drawing/2014/main" id="{1C3B3313-29FA-142A-F764-09034AC1D9B4}"/>
              </a:ext>
            </a:extLst>
          </p:cNvPr>
          <p:cNvPicPr>
            <a:picLocks noChangeAspect="1"/>
          </p:cNvPicPr>
          <p:nvPr/>
        </p:nvPicPr>
        <p:blipFill>
          <a:blip r:embed="rId4"/>
          <a:stretch>
            <a:fillRect/>
          </a:stretch>
        </p:blipFill>
        <p:spPr>
          <a:xfrm>
            <a:off x="6754662" y="4390534"/>
            <a:ext cx="4258269" cy="2391109"/>
          </a:xfrm>
          <a:prstGeom prst="rect">
            <a:avLst/>
          </a:prstGeom>
          <a:ln>
            <a:solidFill>
              <a:schemeClr val="accent1"/>
            </a:solidFill>
          </a:ln>
        </p:spPr>
      </p:pic>
      <p:pic>
        <p:nvPicPr>
          <p:cNvPr id="19" name="Picture 18">
            <a:extLst>
              <a:ext uri="{FF2B5EF4-FFF2-40B4-BE49-F238E27FC236}">
                <a16:creationId xmlns:a16="http://schemas.microsoft.com/office/drawing/2014/main" id="{24AC52F3-8862-3A21-9E04-4A9D58D7ED66}"/>
              </a:ext>
            </a:extLst>
          </p:cNvPr>
          <p:cNvPicPr>
            <a:picLocks noChangeAspect="1"/>
          </p:cNvPicPr>
          <p:nvPr/>
        </p:nvPicPr>
        <p:blipFill>
          <a:blip r:embed="rId5"/>
          <a:stretch>
            <a:fillRect/>
          </a:stretch>
        </p:blipFill>
        <p:spPr>
          <a:xfrm>
            <a:off x="21855" y="0"/>
            <a:ext cx="5436410" cy="6858000"/>
          </a:xfrm>
          <a:prstGeom prst="rect">
            <a:avLst/>
          </a:prstGeom>
        </p:spPr>
      </p:pic>
      <p:sp>
        <p:nvSpPr>
          <p:cNvPr id="2" name="TextBox 1">
            <a:extLst>
              <a:ext uri="{FF2B5EF4-FFF2-40B4-BE49-F238E27FC236}">
                <a16:creationId xmlns:a16="http://schemas.microsoft.com/office/drawing/2014/main" id="{3CE1AA60-4141-EF37-45CD-6099E6E4BB10}"/>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sp>
        <p:nvSpPr>
          <p:cNvPr id="3" name="TextBox 2">
            <a:extLst>
              <a:ext uri="{FF2B5EF4-FFF2-40B4-BE49-F238E27FC236}">
                <a16:creationId xmlns:a16="http://schemas.microsoft.com/office/drawing/2014/main" id="{D57F1457-55A1-CE4E-90A8-2A6621DA0D95}"/>
              </a:ext>
            </a:extLst>
          </p:cNvPr>
          <p:cNvSpPr txBox="1"/>
          <p:nvPr/>
        </p:nvSpPr>
        <p:spPr>
          <a:xfrm>
            <a:off x="6381948" y="667304"/>
            <a:ext cx="5081047" cy="116955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b="1" u="sng" dirty="0">
                <a:solidFill>
                  <a:srgbClr val="9E0605"/>
                </a:solidFill>
              </a:rPr>
              <a:t>Form Link:  </a:t>
            </a:r>
          </a:p>
          <a:p>
            <a:endParaRPr lang="en-US" b="1" dirty="0"/>
          </a:p>
          <a:p>
            <a:r>
              <a:rPr lang="en-US" sz="2400" b="1" u="sng" dirty="0">
                <a:solidFill>
                  <a:schemeClr val="accent1"/>
                </a:solidFill>
                <a:hlinkClick r:id="rId6"/>
              </a:rPr>
              <a:t>https://getinvolved.wsu.edu/forms</a:t>
            </a:r>
            <a:endParaRPr lang="en-US" sz="2400" b="1" u="sng" dirty="0">
              <a:solidFill>
                <a:schemeClr val="accent1"/>
              </a:solidFill>
            </a:endParaRPr>
          </a:p>
        </p:txBody>
      </p:sp>
    </p:spTree>
    <p:extLst>
      <p:ext uri="{BB962C8B-B14F-4D97-AF65-F5344CB8AC3E}">
        <p14:creationId xmlns:p14="http://schemas.microsoft.com/office/powerpoint/2010/main" val="3638466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133671-1B2D-C2F7-CE7D-9F558193CB0F}"/>
              </a:ext>
            </a:extLst>
          </p:cNvPr>
          <p:cNvSpPr>
            <a:spLocks noGrp="1"/>
          </p:cNvSpPr>
          <p:nvPr>
            <p:ph idx="1"/>
          </p:nvPr>
        </p:nvSpPr>
        <p:spPr>
          <a:xfrm>
            <a:off x="314632" y="335277"/>
            <a:ext cx="11544288" cy="2855759"/>
          </a:xfrm>
        </p:spPr>
        <p:txBody>
          <a:bodyPr>
            <a:normAutofit/>
          </a:bodyPr>
          <a:lstStyle/>
          <a:p>
            <a:pPr marL="0" indent="0">
              <a:lnSpc>
                <a:spcPct val="100000"/>
              </a:lnSpc>
              <a:spcBef>
                <a:spcPts val="0"/>
              </a:spcBef>
              <a:spcAft>
                <a:spcPts val="1800"/>
              </a:spcAft>
              <a:buNone/>
            </a:pPr>
            <a:r>
              <a:rPr lang="en-US" sz="4400" u="none" dirty="0">
                <a:solidFill>
                  <a:schemeClr val="tx1">
                    <a:lumMod val="75000"/>
                    <a:lumOff val="25000"/>
                  </a:schemeClr>
                </a:solidFill>
              </a:rPr>
              <a:t>Not sure where to start?</a:t>
            </a:r>
          </a:p>
          <a:p>
            <a:r>
              <a:rPr lang="en-US" dirty="0"/>
              <a:t>Check in with your advisor FIRST</a:t>
            </a:r>
            <a:r>
              <a:rPr lang="en-US" b="0" u="none" dirty="0"/>
              <a:t>, or any of the SES/CSOL advisors or staff!</a:t>
            </a:r>
          </a:p>
          <a:p>
            <a:pPr>
              <a:lnSpc>
                <a:spcPts val="2000"/>
              </a:lnSpc>
            </a:pPr>
            <a:r>
              <a:rPr lang="en-US" b="0" u="none" dirty="0"/>
              <a:t>We have a list of some of our </a:t>
            </a:r>
            <a:r>
              <a:rPr lang="en-US" u="none" dirty="0"/>
              <a:t>common suppliers/vendors and methods of payments </a:t>
            </a:r>
            <a:r>
              <a:rPr lang="en-US" b="0" u="none" dirty="0"/>
              <a:t>accepted at </a:t>
            </a:r>
            <a:r>
              <a:rPr lang="en-US" b="0" u="none" dirty="0">
                <a:hlinkClick r:id="rId3"/>
              </a:rPr>
              <a:t>https://getinvolved.wsu.edu/forms</a:t>
            </a:r>
            <a:r>
              <a:rPr lang="en-US" b="0" u="none" dirty="0"/>
              <a:t>.  Visit this website for a longer list of suppliers/vendors; however, if your supplier/vendor is not listed be sure to check with them directly on payment options.</a:t>
            </a:r>
          </a:p>
          <a:p>
            <a:pPr marL="0" indent="0">
              <a:buNone/>
            </a:pPr>
            <a:endParaRPr lang="en-US" sz="3000" dirty="0"/>
          </a:p>
        </p:txBody>
      </p:sp>
      <p:pic>
        <p:nvPicPr>
          <p:cNvPr id="5" name="Picture 4">
            <a:extLst>
              <a:ext uri="{FF2B5EF4-FFF2-40B4-BE49-F238E27FC236}">
                <a16:creationId xmlns:a16="http://schemas.microsoft.com/office/drawing/2014/main" id="{9C5FFCB1-9857-23AB-287E-8362F2CDECF5}"/>
              </a:ext>
            </a:extLst>
          </p:cNvPr>
          <p:cNvPicPr>
            <a:picLocks noChangeAspect="1"/>
          </p:cNvPicPr>
          <p:nvPr/>
        </p:nvPicPr>
        <p:blipFill>
          <a:blip r:embed="rId4"/>
          <a:srcRect t="5718" b="8540"/>
          <a:stretch/>
        </p:blipFill>
        <p:spPr>
          <a:xfrm>
            <a:off x="0" y="3059059"/>
            <a:ext cx="7621068" cy="3605166"/>
          </a:xfrm>
          <a:prstGeom prst="rect">
            <a:avLst/>
          </a:prstGeom>
        </p:spPr>
      </p:pic>
      <p:sp>
        <p:nvSpPr>
          <p:cNvPr id="2" name="TextBox 1">
            <a:extLst>
              <a:ext uri="{FF2B5EF4-FFF2-40B4-BE49-F238E27FC236}">
                <a16:creationId xmlns:a16="http://schemas.microsoft.com/office/drawing/2014/main" id="{FACA39A3-57D9-5EF7-F89A-97F4AE667D4C}"/>
              </a:ext>
            </a:extLst>
          </p:cNvPr>
          <p:cNvSpPr txBox="1"/>
          <p:nvPr/>
        </p:nvSpPr>
        <p:spPr>
          <a:xfrm>
            <a:off x="11027664" y="217444"/>
            <a:ext cx="987552" cy="523220"/>
          </a:xfrm>
          <a:prstGeom prst="rect">
            <a:avLst/>
          </a:prstGeom>
          <a:noFill/>
          <a:ln>
            <a:noFill/>
          </a:ln>
        </p:spPr>
        <p:txBody>
          <a:bodyPr wrap="square" rtlCol="0">
            <a:spAutoFit/>
          </a:bodyPr>
          <a:lstStyle/>
          <a:p>
            <a:r>
              <a:rPr lang="en-US" sz="2800" b="1" dirty="0">
                <a:solidFill>
                  <a:schemeClr val="bg2">
                    <a:lumMod val="90000"/>
                  </a:schemeClr>
                </a:solidFill>
                <a:latin typeface="Corbel" panose="020B0503020204020204" pitchFamily="34" charset="0"/>
              </a:rPr>
              <a:t>WSU</a:t>
            </a:r>
          </a:p>
        </p:txBody>
      </p:sp>
      <p:sp>
        <p:nvSpPr>
          <p:cNvPr id="4" name="TextBox 3">
            <a:extLst>
              <a:ext uri="{FF2B5EF4-FFF2-40B4-BE49-F238E27FC236}">
                <a16:creationId xmlns:a16="http://schemas.microsoft.com/office/drawing/2014/main" id="{9B22EA63-71CA-4FF2-9F7C-DE76B7CB54E4}"/>
              </a:ext>
            </a:extLst>
          </p:cNvPr>
          <p:cNvSpPr txBox="1"/>
          <p:nvPr/>
        </p:nvSpPr>
        <p:spPr>
          <a:xfrm>
            <a:off x="7522589" y="4051527"/>
            <a:ext cx="4015819" cy="153888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b="1" u="sng" dirty="0">
                <a:solidFill>
                  <a:srgbClr val="9E0605"/>
                </a:solidFill>
              </a:rPr>
              <a:t>Form Link:  </a:t>
            </a:r>
          </a:p>
          <a:p>
            <a:endParaRPr lang="en-US" b="1" dirty="0"/>
          </a:p>
          <a:p>
            <a:r>
              <a:rPr lang="en-US" sz="2400" b="1" u="sng" dirty="0">
                <a:solidFill>
                  <a:schemeClr val="accent1"/>
                </a:solidFill>
                <a:hlinkClick r:id="rId3"/>
              </a:rPr>
              <a:t>https://getinvolved.wsu.edu/forms</a:t>
            </a:r>
            <a:endParaRPr lang="en-US" sz="2400" b="1" u="sng" dirty="0">
              <a:solidFill>
                <a:schemeClr val="accent1"/>
              </a:solidFill>
            </a:endParaRPr>
          </a:p>
        </p:txBody>
      </p:sp>
    </p:spTree>
    <p:extLst>
      <p:ext uri="{BB962C8B-B14F-4D97-AF65-F5344CB8AC3E}">
        <p14:creationId xmlns:p14="http://schemas.microsoft.com/office/powerpoint/2010/main" val="2174560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68758172-27b5-4483-958f-615d0ef53dc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B872E14260CB342A5476C93A44D4812" ma:contentTypeVersion="15" ma:contentTypeDescription="Create a new document." ma:contentTypeScope="" ma:versionID="8279ffd853cfa8022db7ec8949784438">
  <xsd:schema xmlns:xsd="http://www.w3.org/2001/XMLSchema" xmlns:xs="http://www.w3.org/2001/XMLSchema" xmlns:p="http://schemas.microsoft.com/office/2006/metadata/properties" xmlns:ns3="20829e8b-f222-4e07-aec4-881b069f0795" xmlns:ns4="68758172-27b5-4483-958f-615d0ef53dca" targetNamespace="http://schemas.microsoft.com/office/2006/metadata/properties" ma:root="true" ma:fieldsID="c1ece27bba60ba04573c06ae8c610b4f" ns3:_="" ns4:_="">
    <xsd:import namespace="20829e8b-f222-4e07-aec4-881b069f0795"/>
    <xsd:import namespace="68758172-27b5-4483-958f-615d0ef53dc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AutoKeyPoints" minOccurs="0"/>
                <xsd:element ref="ns4:MediaServiceKeyPoints" minOccurs="0"/>
                <xsd:element ref="ns4:MediaServiceOCR" minOccurs="0"/>
                <xsd:element ref="ns4:_activity"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829e8b-f222-4e07-aec4-881b069f079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8758172-27b5-4483-958f-615d0ef53dc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EDF5D8-629B-4866-B432-45C4460BD09F}">
  <ds:schemaRefs>
    <ds:schemaRef ds:uri="http://www.w3.org/XML/1998/namespace"/>
    <ds:schemaRef ds:uri="68758172-27b5-4483-958f-615d0ef53dca"/>
    <ds:schemaRef ds:uri="http://schemas.microsoft.com/office/infopath/2007/PartnerControls"/>
    <ds:schemaRef ds:uri="http://schemas.microsoft.com/office/2006/metadata/properties"/>
    <ds:schemaRef ds:uri="http://purl.org/dc/elements/1.1/"/>
    <ds:schemaRef ds:uri="http://schemas.microsoft.com/office/2006/documentManagement/types"/>
    <ds:schemaRef ds:uri="http://purl.org/dc/terms/"/>
    <ds:schemaRef ds:uri="20829e8b-f222-4e07-aec4-881b069f0795"/>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5B781525-522F-4595-8F50-487427D70AE0}">
  <ds:schemaRefs>
    <ds:schemaRef ds:uri="http://schemas.microsoft.com/sharepoint/v3/contenttype/forms"/>
  </ds:schemaRefs>
</ds:datastoreItem>
</file>

<file path=customXml/itemProps3.xml><?xml version="1.0" encoding="utf-8"?>
<ds:datastoreItem xmlns:ds="http://schemas.openxmlformats.org/officeDocument/2006/customXml" ds:itemID="{EF2E6EA7-A7F3-4C4B-BBF0-606A0CB99B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829e8b-f222-4e07-aec4-881b069f0795"/>
    <ds:schemaRef ds:uri="68758172-27b5-4483-958f-615d0ef53d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8452</TotalTime>
  <Words>5374</Words>
  <Application>Microsoft Office PowerPoint</Application>
  <PresentationFormat>Widescreen</PresentationFormat>
  <Paragraphs>398</Paragraphs>
  <Slides>35</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MS Mincho</vt:lpstr>
      <vt:lpstr>Arial</vt:lpstr>
      <vt:lpstr>Calibri</vt:lpstr>
      <vt:lpstr>Corbel</vt:lpstr>
      <vt:lpstr>Stone Sans</vt:lpstr>
      <vt:lpstr>Office Theme</vt:lpstr>
      <vt:lpstr>Purchasing Training</vt:lpstr>
      <vt:lpstr>Meet your Student Engagement Services Fiscal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Washington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Fiscal Training</dc:title>
  <dc:creator>Coughenour, Laura</dc:creator>
  <cp:lastModifiedBy>Campbell, Chloe Blake</cp:lastModifiedBy>
  <cp:revision>114</cp:revision>
  <cp:lastPrinted>2025-08-04T22:45:12Z</cp:lastPrinted>
  <dcterms:created xsi:type="dcterms:W3CDTF">2022-09-02T18:05:38Z</dcterms:created>
  <dcterms:modified xsi:type="dcterms:W3CDTF">2025-09-10T20:16:36Z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0x0101007B872E14260CB342A5476C93A44D4812</vt:lpwstr>
  </property>
</Properties>
</file>